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7"/>
  </p:notesMasterIdLst>
  <p:handoutMasterIdLst>
    <p:handoutMasterId r:id="rId38"/>
  </p:handoutMasterIdLst>
  <p:sldIdLst>
    <p:sldId id="350" r:id="rId5"/>
    <p:sldId id="352" r:id="rId6"/>
    <p:sldId id="379" r:id="rId7"/>
    <p:sldId id="406" r:id="rId8"/>
    <p:sldId id="407" r:id="rId9"/>
    <p:sldId id="362" r:id="rId10"/>
    <p:sldId id="334" r:id="rId11"/>
    <p:sldId id="367" r:id="rId12"/>
    <p:sldId id="369" r:id="rId13"/>
    <p:sldId id="370" r:id="rId14"/>
    <p:sldId id="371" r:id="rId15"/>
    <p:sldId id="375" r:id="rId16"/>
    <p:sldId id="376" r:id="rId17"/>
    <p:sldId id="377" r:id="rId18"/>
    <p:sldId id="408" r:id="rId19"/>
    <p:sldId id="372" r:id="rId20"/>
    <p:sldId id="374" r:id="rId21"/>
    <p:sldId id="382" r:id="rId22"/>
    <p:sldId id="380" r:id="rId23"/>
    <p:sldId id="409" r:id="rId24"/>
    <p:sldId id="378" r:id="rId25"/>
    <p:sldId id="368" r:id="rId26"/>
    <p:sldId id="399" r:id="rId27"/>
    <p:sldId id="401" r:id="rId28"/>
    <p:sldId id="400" r:id="rId29"/>
    <p:sldId id="404" r:id="rId30"/>
    <p:sldId id="405" r:id="rId31"/>
    <p:sldId id="357" r:id="rId32"/>
    <p:sldId id="402" r:id="rId33"/>
    <p:sldId id="364" r:id="rId34"/>
    <p:sldId id="410" r:id="rId35"/>
    <p:sldId id="343"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8076D-E5B7-4BD7-AD21-474E9A23B882}" v="521" dt="2020-10-27T19:25:18.285"/>
    <p1510:client id="{4FF6A76F-DC30-FBCF-B284-0564E07267F2}" v="34" dt="2020-10-27T14:33:23.250"/>
    <p1510:client id="{73A7F6B1-5807-7C4F-A531-F8BB315F4638}" v="51" dt="2020-10-27T14:10:53.316"/>
    <p1510:client id="{9B18EA27-A226-1CDC-8EAB-245BC496107E}" v="304" dt="2020-10-27T16:05:46.797"/>
    <p1510:client id="{9CB1620B-282F-E558-7B7C-7180BD1205B7}" v="2" dt="2020-10-26T21:27:23.291"/>
    <p1510:client id="{B446A6EF-C702-4DA3-9602-4B37D5DEDFE8}" v="90" dt="2020-10-27T15:41:40.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39"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a:p>
        </p:txBody>
      </p:sp>
    </p:spTree>
    <p:extLst>
      <p:ext uri="{BB962C8B-B14F-4D97-AF65-F5344CB8AC3E}">
        <p14:creationId xmlns:p14="http://schemas.microsoft.com/office/powerpoint/2010/main" val="185655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a:p>
        </p:txBody>
      </p:sp>
    </p:spTree>
    <p:extLst>
      <p:ext uri="{BB962C8B-B14F-4D97-AF65-F5344CB8AC3E}">
        <p14:creationId xmlns:p14="http://schemas.microsoft.com/office/powerpoint/2010/main" val="193977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a:p>
        </p:txBody>
      </p:sp>
    </p:spTree>
    <p:extLst>
      <p:ext uri="{BB962C8B-B14F-4D97-AF65-F5344CB8AC3E}">
        <p14:creationId xmlns:p14="http://schemas.microsoft.com/office/powerpoint/2010/main" val="195584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a:p>
        </p:txBody>
      </p:sp>
    </p:spTree>
    <p:extLst>
      <p:ext uri="{BB962C8B-B14F-4D97-AF65-F5344CB8AC3E}">
        <p14:creationId xmlns:p14="http://schemas.microsoft.com/office/powerpoint/2010/main" val="3179315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a:p>
        </p:txBody>
      </p:sp>
    </p:spTree>
    <p:extLst>
      <p:ext uri="{BB962C8B-B14F-4D97-AF65-F5344CB8AC3E}">
        <p14:creationId xmlns:p14="http://schemas.microsoft.com/office/powerpoint/2010/main" val="186927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Jason</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a:p>
        </p:txBody>
      </p:sp>
    </p:spTree>
    <p:extLst>
      <p:ext uri="{BB962C8B-B14F-4D97-AF65-F5344CB8AC3E}">
        <p14:creationId xmlns:p14="http://schemas.microsoft.com/office/powerpoint/2010/main" val="24384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a:p>
        </p:txBody>
      </p:sp>
    </p:spTree>
    <p:extLst>
      <p:ext uri="{BB962C8B-B14F-4D97-AF65-F5344CB8AC3E}">
        <p14:creationId xmlns:p14="http://schemas.microsoft.com/office/powerpoint/2010/main" val="409626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a:p>
        </p:txBody>
      </p:sp>
    </p:spTree>
    <p:extLst>
      <p:ext uri="{BB962C8B-B14F-4D97-AF65-F5344CB8AC3E}">
        <p14:creationId xmlns:p14="http://schemas.microsoft.com/office/powerpoint/2010/main" val="225980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a:p>
        </p:txBody>
      </p:sp>
    </p:spTree>
    <p:extLst>
      <p:ext uri="{BB962C8B-B14F-4D97-AF65-F5344CB8AC3E}">
        <p14:creationId xmlns:p14="http://schemas.microsoft.com/office/powerpoint/2010/main" val="4214408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a:p>
        </p:txBody>
      </p:sp>
    </p:spTree>
    <p:extLst>
      <p:ext uri="{BB962C8B-B14F-4D97-AF65-F5344CB8AC3E}">
        <p14:creationId xmlns:p14="http://schemas.microsoft.com/office/powerpoint/2010/main" val="122400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a:p>
        </p:txBody>
      </p:sp>
    </p:spTree>
    <p:extLst>
      <p:ext uri="{BB962C8B-B14F-4D97-AF65-F5344CB8AC3E}">
        <p14:creationId xmlns:p14="http://schemas.microsoft.com/office/powerpoint/2010/main" val="176271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Proposal: NOCRC and NOCE’s research office developed a template and rubric for a data-driven resource allocation process. The tool emphasizes the inclusion of data collection efforts and alignment to CAEP metrics during the planning phase. This allows researchers to work with actionable data to help examine the effectiveness of CAEP funded strategies. This presentation will discuss the process in which these tools were developed and implemented.</a:t>
            </a:r>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a:p>
        </p:txBody>
      </p:sp>
    </p:spTree>
    <p:extLst>
      <p:ext uri="{BB962C8B-B14F-4D97-AF65-F5344CB8AC3E}">
        <p14:creationId xmlns:p14="http://schemas.microsoft.com/office/powerpoint/2010/main" val="3214324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a:p>
        </p:txBody>
      </p:sp>
    </p:spTree>
    <p:extLst>
      <p:ext uri="{BB962C8B-B14F-4D97-AF65-F5344CB8AC3E}">
        <p14:creationId xmlns:p14="http://schemas.microsoft.com/office/powerpoint/2010/main" val="417672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cs typeface="Calibri"/>
              </a:rPr>
              <a:t>Harpreet</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a:p>
        </p:txBody>
      </p:sp>
    </p:spTree>
    <p:extLst>
      <p:ext uri="{BB962C8B-B14F-4D97-AF65-F5344CB8AC3E}">
        <p14:creationId xmlns:p14="http://schemas.microsoft.com/office/powerpoint/2010/main" val="89950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Harpreet</a:t>
            </a:r>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a:p>
        </p:txBody>
      </p:sp>
    </p:spTree>
    <p:extLst>
      <p:ext uri="{BB962C8B-B14F-4D97-AF65-F5344CB8AC3E}">
        <p14:creationId xmlns:p14="http://schemas.microsoft.com/office/powerpoint/2010/main" val="80370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endParaRPr lang="en-US"/>
          </a:p>
        </p:txBody>
      </p:sp>
      <p:sp>
        <p:nvSpPr>
          <p:cNvPr id="4" name="Slide Number Placeholder 3"/>
          <p:cNvSpPr>
            <a:spLocks noGrp="1"/>
          </p:cNvSpPr>
          <p:nvPr>
            <p:ph type="sldNum" sz="quarter" idx="5"/>
          </p:nvPr>
        </p:nvSpPr>
        <p:spPr/>
        <p:txBody>
          <a:bodyPr/>
          <a:lstStyle/>
          <a:p>
            <a:fld id="{3D53F3CA-9544-4302-ADA2-CBAD004FDF20}" type="slidenum">
              <a:rPr lang="en-US" smtClean="0"/>
              <a:t>23</a:t>
            </a:fld>
            <a:endParaRPr lang="en-US"/>
          </a:p>
        </p:txBody>
      </p:sp>
    </p:spTree>
    <p:extLst>
      <p:ext uri="{BB962C8B-B14F-4D97-AF65-F5344CB8AC3E}">
        <p14:creationId xmlns:p14="http://schemas.microsoft.com/office/powerpoint/2010/main" val="3059588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a:p>
        </p:txBody>
      </p:sp>
    </p:spTree>
    <p:extLst>
      <p:ext uri="{BB962C8B-B14F-4D97-AF65-F5344CB8AC3E}">
        <p14:creationId xmlns:p14="http://schemas.microsoft.com/office/powerpoint/2010/main" val="2019832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a:p>
        </p:txBody>
      </p:sp>
    </p:spTree>
    <p:extLst>
      <p:ext uri="{BB962C8B-B14F-4D97-AF65-F5344CB8AC3E}">
        <p14:creationId xmlns:p14="http://schemas.microsoft.com/office/powerpoint/2010/main" val="159657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dirty="0">
                <a:cs typeface="Calibri"/>
              </a:rPr>
              <a:t>Harpreet</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a:p>
        </p:txBody>
      </p:sp>
    </p:spTree>
    <p:extLst>
      <p:ext uri="{BB962C8B-B14F-4D97-AF65-F5344CB8AC3E}">
        <p14:creationId xmlns:p14="http://schemas.microsoft.com/office/powerpoint/2010/main" val="280779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a:p>
            <a:endParaRPr lang="en-US">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a:p>
        </p:txBody>
      </p:sp>
    </p:spTree>
    <p:extLst>
      <p:ext uri="{BB962C8B-B14F-4D97-AF65-F5344CB8AC3E}">
        <p14:creationId xmlns:p14="http://schemas.microsoft.com/office/powerpoint/2010/main" val="372112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a:p>
        </p:txBody>
      </p:sp>
    </p:spTree>
    <p:extLst>
      <p:ext uri="{BB962C8B-B14F-4D97-AF65-F5344CB8AC3E}">
        <p14:creationId xmlns:p14="http://schemas.microsoft.com/office/powerpoint/2010/main" val="285001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a:p>
            <a:endParaRPr lang="en-US">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a:p>
        </p:txBody>
      </p:sp>
    </p:spTree>
    <p:extLst>
      <p:ext uri="{BB962C8B-B14F-4D97-AF65-F5344CB8AC3E}">
        <p14:creationId xmlns:p14="http://schemas.microsoft.com/office/powerpoint/2010/main" val="35104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Janeth</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a:p>
        </p:txBody>
      </p:sp>
    </p:spTree>
    <p:extLst>
      <p:ext uri="{BB962C8B-B14F-4D97-AF65-F5344CB8AC3E}">
        <p14:creationId xmlns:p14="http://schemas.microsoft.com/office/powerpoint/2010/main" val="3708588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Harpreet</a:t>
            </a:r>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a:p>
        </p:txBody>
      </p:sp>
    </p:spTree>
    <p:extLst>
      <p:ext uri="{BB962C8B-B14F-4D97-AF65-F5344CB8AC3E}">
        <p14:creationId xmlns:p14="http://schemas.microsoft.com/office/powerpoint/2010/main" val="604245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Harpreet</a:t>
            </a:r>
          </a:p>
          <a:p>
            <a:endParaRPr lang="en-US">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a:p>
        </p:txBody>
      </p:sp>
    </p:spTree>
    <p:extLst>
      <p:ext uri="{BB962C8B-B14F-4D97-AF65-F5344CB8AC3E}">
        <p14:creationId xmlns:p14="http://schemas.microsoft.com/office/powerpoint/2010/main" val="211675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a:p>
        </p:txBody>
      </p:sp>
    </p:spTree>
    <p:extLst>
      <p:ext uri="{BB962C8B-B14F-4D97-AF65-F5344CB8AC3E}">
        <p14:creationId xmlns:p14="http://schemas.microsoft.com/office/powerpoint/2010/main" val="1823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Janeth</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a:p>
        </p:txBody>
      </p:sp>
    </p:spTree>
    <p:extLst>
      <p:ext uri="{BB962C8B-B14F-4D97-AF65-F5344CB8AC3E}">
        <p14:creationId xmlns:p14="http://schemas.microsoft.com/office/powerpoint/2010/main" val="212308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a:p>
        </p:txBody>
      </p:sp>
    </p:spTree>
    <p:extLst>
      <p:ext uri="{BB962C8B-B14F-4D97-AF65-F5344CB8AC3E}">
        <p14:creationId xmlns:p14="http://schemas.microsoft.com/office/powerpoint/2010/main" val="413690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201F1E"/>
                </a:solidFill>
                <a:latin typeface="Segoe UI"/>
                <a:cs typeface="Segoe U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a:p>
        </p:txBody>
      </p:sp>
    </p:spTree>
    <p:extLst>
      <p:ext uri="{BB962C8B-B14F-4D97-AF65-F5344CB8AC3E}">
        <p14:creationId xmlns:p14="http://schemas.microsoft.com/office/powerpoint/2010/main" val="256763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Dulce</a:t>
            </a:r>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a:p>
        </p:txBody>
      </p:sp>
    </p:spTree>
    <p:extLst>
      <p:ext uri="{BB962C8B-B14F-4D97-AF65-F5344CB8AC3E}">
        <p14:creationId xmlns:p14="http://schemas.microsoft.com/office/powerpoint/2010/main" val="428580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a:p>
        </p:txBody>
      </p:sp>
    </p:spTree>
    <p:extLst>
      <p:ext uri="{BB962C8B-B14F-4D97-AF65-F5344CB8AC3E}">
        <p14:creationId xmlns:p14="http://schemas.microsoft.com/office/powerpoint/2010/main" val="401513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Dulce</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a:p>
        </p:txBody>
      </p:sp>
    </p:spTree>
    <p:extLst>
      <p:ext uri="{BB962C8B-B14F-4D97-AF65-F5344CB8AC3E}">
        <p14:creationId xmlns:p14="http://schemas.microsoft.com/office/powerpoint/2010/main" val="66448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November 3, 2020</a:t>
            </a:fld>
            <a:endParaRPr lang="en-US">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D2037F-AAAE-4D8E-87A6-0467522FD8E8}"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89135D-433F-4642-AADE-EF8DA9DDBC57}" type="slidenum">
              <a:rPr lang="en-US" smtClean="0"/>
              <a:t>‹#›</a:t>
            </a:fld>
            <a:endParaRPr lang="en-US"/>
          </a:p>
        </p:txBody>
      </p:sp>
    </p:spTree>
    <p:extLst>
      <p:ext uri="{BB962C8B-B14F-4D97-AF65-F5344CB8AC3E}">
        <p14:creationId xmlns:p14="http://schemas.microsoft.com/office/powerpoint/2010/main" val="371492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F1EFC-5A86-4741-908E-48452741B4AC}"/>
              </a:ext>
            </a:extLst>
          </p:cNvPr>
          <p:cNvSpPr>
            <a:spLocks noGrp="1"/>
          </p:cNvSpPr>
          <p:nvPr>
            <p:ph type="dt" sz="half" idx="10"/>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7BDF1DF5-A4D8-410A-816C-AB83F5E18F38}"/>
              </a:ext>
            </a:extLst>
          </p:cNvPr>
          <p:cNvSpPr>
            <a:spLocks noGrp="1"/>
          </p:cNvSpPr>
          <p:nvPr>
            <p:ph type="ftr" sz="quarter" idx="11"/>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87AD6A65-358A-442B-A702-3D939CB58453}"/>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99269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November 3, 2020</a:t>
            </a:fld>
            <a:endParaRPr lang="en-US">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 id="2147483695"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5.xml"/><Relationship Id="rId5" Type="http://schemas.openxmlformats.org/officeDocument/2006/relationships/slideLayout" Target="../slideLayouts/slideLayout15.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0.xml"/><Relationship Id="rId5" Type="http://schemas.openxmlformats.org/officeDocument/2006/relationships/slideLayout" Target="../slideLayouts/slideLayout15.xml"/><Relationship Id="rId4"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pixabay.com/en/question-board-chalk-school-1262378/"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1355110"/>
            <a:ext cx="5491571" cy="2275091"/>
          </a:xfrm>
        </p:spPr>
        <p:txBody>
          <a:bodyPr/>
          <a:lstStyle/>
          <a:p>
            <a:r>
              <a:rPr lang="en-US" sz="4000">
                <a:solidFill>
                  <a:schemeClr val="tx2"/>
                </a:solidFill>
                <a:ea typeface="+mn-ea"/>
                <a:cs typeface="+mn-cs"/>
              </a:rPr>
              <a:t>Developing Tools to Help Your Consortium Fund Data-driven Strategies</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4" y="4549554"/>
            <a:ext cx="5665919" cy="727121"/>
          </a:xfrm>
        </p:spPr>
        <p:txBody>
          <a:bodyPr/>
          <a:lstStyle/>
          <a:p>
            <a:r>
              <a:rPr lang="en-US"/>
              <a:t>Dulce Delgadillo, M.P.P.	Janeth Manjarrez, M.S.,P.P.S.</a:t>
            </a:r>
          </a:p>
          <a:p>
            <a:r>
              <a:rPr lang="en-US"/>
              <a:t>Jason Makabali		Harpreet Uppal, Ph.D.</a:t>
            </a:r>
          </a:p>
          <a:p>
            <a:endParaRPr lang="en-US"/>
          </a:p>
        </p:txBody>
      </p:sp>
      <p:sp>
        <p:nvSpPr>
          <p:cNvPr id="4" name="Text Placeholder 2">
            <a:extLst>
              <a:ext uri="{FF2B5EF4-FFF2-40B4-BE49-F238E27FC236}">
                <a16:creationId xmlns:a16="http://schemas.microsoft.com/office/drawing/2014/main" id="{F209EC00-E3D1-4D8B-A7C2-36283FCD89EC}"/>
              </a:ext>
            </a:extLst>
          </p:cNvPr>
          <p:cNvSpPr txBox="1">
            <a:spLocks/>
          </p:cNvSpPr>
          <p:nvPr/>
        </p:nvSpPr>
        <p:spPr>
          <a:xfrm>
            <a:off x="1172886" y="4913114"/>
            <a:ext cx="2474753" cy="72712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mj-lt"/>
              </a:rPr>
              <a:t>CAEP Summit</a:t>
            </a:r>
          </a:p>
          <a:p>
            <a:r>
              <a:rPr lang="en-US" sz="2000"/>
              <a:t>October 27, 2020 </a:t>
            </a:r>
          </a:p>
          <a:p>
            <a:endParaRPr lang="en-US"/>
          </a:p>
        </p:txBody>
      </p:sp>
      <p:pic>
        <p:nvPicPr>
          <p:cNvPr id="5" name="Picture 4">
            <a:extLst>
              <a:ext uri="{FF2B5EF4-FFF2-40B4-BE49-F238E27FC236}">
                <a16:creationId xmlns:a16="http://schemas.microsoft.com/office/drawing/2014/main" id="{130C88C7-C180-4BCE-A752-1B18EB57A27E}"/>
              </a:ext>
            </a:extLst>
          </p:cNvPr>
          <p:cNvPicPr>
            <a:picLocks noChangeAspect="1"/>
          </p:cNvPicPr>
          <p:nvPr/>
        </p:nvPicPr>
        <p:blipFill>
          <a:blip r:embed="rId3"/>
          <a:stretch>
            <a:fillRect/>
          </a:stretch>
        </p:blipFill>
        <p:spPr>
          <a:xfrm>
            <a:off x="9112840" y="5362575"/>
            <a:ext cx="2083981" cy="914400"/>
          </a:xfrm>
          <a:prstGeom prst="rect">
            <a:avLst/>
          </a:prstGeom>
        </p:spPr>
      </p:pic>
      <p:pic>
        <p:nvPicPr>
          <p:cNvPr id="7" name="Picture 6">
            <a:extLst>
              <a:ext uri="{FF2B5EF4-FFF2-40B4-BE49-F238E27FC236}">
                <a16:creationId xmlns:a16="http://schemas.microsoft.com/office/drawing/2014/main" id="{B2011DEC-3D0D-48BF-92A0-7071901D64B1}"/>
              </a:ext>
            </a:extLst>
          </p:cNvPr>
          <p:cNvPicPr>
            <a:picLocks noChangeAspect="1"/>
          </p:cNvPicPr>
          <p:nvPr/>
        </p:nvPicPr>
        <p:blipFill>
          <a:blip r:embed="rId4"/>
          <a:stretch>
            <a:fillRect/>
          </a:stretch>
        </p:blipFill>
        <p:spPr>
          <a:xfrm>
            <a:off x="6367054" y="5362575"/>
            <a:ext cx="1950335" cy="914400"/>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fontScale="90000"/>
          </a:bodyPr>
          <a:lstStyle/>
          <a:p>
            <a:r>
              <a:rPr lang="en-US">
                <a:solidFill>
                  <a:schemeClr val="tx2"/>
                </a:solidFill>
              </a:rPr>
              <a:t>Proposal Criterion: </a:t>
            </a:r>
            <a:r>
              <a:rPr lang="en-US" sz="3100">
                <a:solidFill>
                  <a:schemeClr val="tx2"/>
                </a:solidFill>
              </a:rPr>
              <a:t>Goals, Objectives, and Milestones</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64044" y="2289362"/>
            <a:ext cx="9790642" cy="3463662"/>
          </a:xfrm>
        </p:spPr>
        <p:txBody>
          <a:bodyPr vert="horz" lIns="0" tIns="0" rIns="0" bIns="0" rtlCol="0" anchor="t">
            <a:noAutofit/>
          </a:bodyPr>
          <a:lstStyle/>
          <a:p>
            <a:r>
              <a:rPr lang="en-US" sz="1800">
                <a:ea typeface="+mn-lt"/>
                <a:cs typeface="+mn-lt"/>
              </a:rPr>
              <a:t>Describe </a:t>
            </a:r>
            <a:r>
              <a:rPr lang="en-US" sz="1800" u="none" strike="noStrike" baseline="0">
                <a:ea typeface="+mn-lt"/>
                <a:cs typeface="+mn-lt"/>
              </a:rPr>
              <a:t>the </a:t>
            </a:r>
            <a:r>
              <a:rPr lang="en-US" sz="1800">
                <a:ea typeface="+mn-lt"/>
                <a:cs typeface="+mn-lt"/>
              </a:rPr>
              <a:t>desired goals </a:t>
            </a:r>
            <a:r>
              <a:rPr lang="en-US" sz="1800" u="none" strike="noStrike" baseline="0">
                <a:ea typeface="+mn-lt"/>
                <a:cs typeface="+mn-lt"/>
              </a:rPr>
              <a:t>and the </a:t>
            </a:r>
            <a:r>
              <a:rPr lang="en-US" sz="1800">
                <a:ea typeface="+mn-lt"/>
                <a:cs typeface="+mn-lt"/>
              </a:rPr>
              <a:t>overall impact of </a:t>
            </a:r>
            <a:r>
              <a:rPr lang="en-US" sz="1800" u="none" strike="noStrike" baseline="0">
                <a:ea typeface="+mn-lt"/>
                <a:cs typeface="+mn-lt"/>
              </a:rPr>
              <a:t>the program. Describe the </a:t>
            </a:r>
            <a:r>
              <a:rPr lang="en-US" sz="1800">
                <a:ea typeface="+mn-lt"/>
                <a:cs typeface="+mn-lt"/>
              </a:rPr>
              <a:t>strategy objectives in measurable terms </a:t>
            </a:r>
            <a:r>
              <a:rPr lang="en-US" sz="1800" u="none" strike="noStrike" baseline="0">
                <a:ea typeface="+mn-lt"/>
                <a:cs typeface="+mn-lt"/>
              </a:rPr>
              <a:t>that </a:t>
            </a:r>
            <a:r>
              <a:rPr lang="en-US" sz="1800">
                <a:ea typeface="+mn-lt"/>
                <a:cs typeface="+mn-lt"/>
              </a:rPr>
              <a:t>address </a:t>
            </a:r>
            <a:r>
              <a:rPr lang="en-US" sz="1800" u="none" strike="noStrike" baseline="0">
                <a:ea typeface="+mn-lt"/>
                <a:cs typeface="+mn-lt"/>
              </a:rPr>
              <a:t>the </a:t>
            </a:r>
            <a:r>
              <a:rPr lang="en-US" sz="1800">
                <a:ea typeface="+mn-lt"/>
                <a:cs typeface="+mn-lt"/>
              </a:rPr>
              <a:t>needs discussed above</a:t>
            </a:r>
            <a:r>
              <a:rPr lang="en-US" sz="1800" u="none" strike="noStrike" baseline="0">
                <a:ea typeface="+mn-lt"/>
                <a:cs typeface="+mn-lt"/>
              </a:rPr>
              <a:t>.</a:t>
            </a:r>
            <a:endParaRPr lang="en-US">
              <a:ea typeface="+mn-lt"/>
              <a:cs typeface="+mn-lt"/>
            </a:endParaRPr>
          </a:p>
          <a:p>
            <a:r>
              <a:rPr lang="en-US" sz="1800">
                <a:ea typeface="+mn-lt"/>
                <a:cs typeface="+mn-lt"/>
              </a:rPr>
              <a:t>Questions to consider: What are the goals of the proposed strategy/program? How do you intend to achieve those goals?</a:t>
            </a:r>
            <a:endParaRPr lang="en-US"/>
          </a:p>
          <a:p>
            <a:r>
              <a:rPr lang="en-US" sz="1800" b="1"/>
              <a:t>Why We Asked?</a:t>
            </a:r>
            <a:endParaRPr lang="en-US"/>
          </a:p>
          <a:p>
            <a:pPr marL="285750" indent="-285750">
              <a:buFont typeface="Arial" panose="020B0604020202020204" pitchFamily="34" charset="0"/>
              <a:buChar char="•"/>
            </a:pPr>
            <a:r>
              <a:rPr lang="en-US" sz="1800"/>
              <a:t>Know your goals</a:t>
            </a:r>
          </a:p>
          <a:p>
            <a:pPr marL="285750" indent="-285750">
              <a:buChar char="•"/>
            </a:pPr>
            <a:r>
              <a:rPr lang="en-US" sz="1800"/>
              <a:t>Need to know what to measure</a:t>
            </a:r>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10</a:t>
            </a:fld>
            <a:endParaRPr lang="en-US">
              <a:latin typeface="+mn-lt"/>
            </a:endParaRPr>
          </a:p>
        </p:txBody>
      </p:sp>
    </p:spTree>
    <p:extLst>
      <p:ext uri="{BB962C8B-B14F-4D97-AF65-F5344CB8AC3E}">
        <p14:creationId xmlns:p14="http://schemas.microsoft.com/office/powerpoint/2010/main" val="289491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a:bodyPr>
          <a:lstStyle/>
          <a:p>
            <a:r>
              <a:rPr lang="en-US">
                <a:solidFill>
                  <a:schemeClr val="tx2"/>
                </a:solidFill>
              </a:rPr>
              <a:t>Proposal Criterion: </a:t>
            </a:r>
            <a:r>
              <a:rPr lang="en-US" sz="3100">
                <a:solidFill>
                  <a:schemeClr val="tx2"/>
                </a:solidFill>
              </a:rPr>
              <a:t>Implementation Plan</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a:ea typeface="+mn-lt"/>
                <a:cs typeface="+mn-lt"/>
              </a:rPr>
              <a:t>Describe in bullet form the specific </a:t>
            </a:r>
            <a:r>
              <a:rPr lang="en-US" sz="1800" u="sng">
                <a:ea typeface="+mn-lt"/>
                <a:cs typeface="+mn-lt"/>
              </a:rPr>
              <a:t>implementation</a:t>
            </a:r>
            <a:r>
              <a:rPr lang="en-US" sz="1800">
                <a:ea typeface="+mn-lt"/>
                <a:cs typeface="+mn-lt"/>
              </a:rPr>
              <a:t> plan for </a:t>
            </a:r>
            <a:r>
              <a:rPr lang="en-US" sz="1800" u="none" strike="noStrike" baseline="0">
                <a:ea typeface="+mn-lt"/>
                <a:cs typeface="+mn-lt"/>
              </a:rPr>
              <a:t>the </a:t>
            </a:r>
            <a:r>
              <a:rPr lang="en-US" sz="1800">
                <a:ea typeface="+mn-lt"/>
                <a:cs typeface="+mn-lt"/>
              </a:rPr>
              <a:t>proposed strategy </a:t>
            </a:r>
            <a:r>
              <a:rPr lang="en-US" sz="1800" u="none" strike="noStrike" baseline="0">
                <a:ea typeface="+mn-lt"/>
                <a:cs typeface="+mn-lt"/>
              </a:rPr>
              <a:t>the </a:t>
            </a:r>
            <a:r>
              <a:rPr lang="en-US" sz="1800">
                <a:ea typeface="+mn-lt"/>
                <a:cs typeface="+mn-lt"/>
              </a:rPr>
              <a:t>Workgroup will employ </a:t>
            </a:r>
            <a:r>
              <a:rPr lang="en-US" sz="1800" u="none" strike="noStrike" baseline="0">
                <a:ea typeface="+mn-lt"/>
                <a:cs typeface="+mn-lt"/>
              </a:rPr>
              <a:t>to </a:t>
            </a:r>
            <a:r>
              <a:rPr lang="en-US" sz="1800">
                <a:ea typeface="+mn-lt"/>
                <a:cs typeface="+mn-lt"/>
              </a:rPr>
              <a:t>improve services in </a:t>
            </a:r>
            <a:r>
              <a:rPr lang="en-US" sz="1800" u="none" strike="noStrike" baseline="0">
                <a:ea typeface="+mn-lt"/>
                <a:cs typeface="+mn-lt"/>
              </a:rPr>
              <a:t>the program</a:t>
            </a:r>
            <a:r>
              <a:rPr lang="en-US" sz="1800">
                <a:ea typeface="+mn-lt"/>
                <a:cs typeface="+mn-lt"/>
              </a:rPr>
              <a:t> area(s) beginning the 2020-21 school year</a:t>
            </a:r>
            <a:r>
              <a:rPr lang="en-US" sz="1800" u="none" strike="noStrike" baseline="0">
                <a:ea typeface="+mn-lt"/>
                <a:cs typeface="+mn-lt"/>
              </a:rPr>
              <a:t>. Describe </a:t>
            </a:r>
            <a:r>
              <a:rPr lang="en-US" sz="1800">
                <a:ea typeface="+mn-lt"/>
                <a:cs typeface="+mn-lt"/>
              </a:rPr>
              <a:t>your program activities, staffing, partners, timelines </a:t>
            </a:r>
            <a:r>
              <a:rPr lang="en-US" sz="1800" u="none" strike="noStrike" baseline="0">
                <a:ea typeface="+mn-lt"/>
                <a:cs typeface="+mn-lt"/>
              </a:rPr>
              <a:t>and </a:t>
            </a:r>
            <a:r>
              <a:rPr lang="en-US" sz="1800">
                <a:ea typeface="+mn-lt"/>
                <a:cs typeface="+mn-lt"/>
              </a:rPr>
              <a:t>explain </a:t>
            </a:r>
            <a:r>
              <a:rPr lang="en-US" sz="1800" u="none" strike="noStrike" baseline="0">
                <a:ea typeface="+mn-lt"/>
                <a:cs typeface="+mn-lt"/>
              </a:rPr>
              <a:t>how the </a:t>
            </a:r>
            <a:r>
              <a:rPr lang="en-US" sz="1800">
                <a:ea typeface="+mn-lt"/>
                <a:cs typeface="+mn-lt"/>
              </a:rPr>
              <a:t>program will enable you </a:t>
            </a:r>
            <a:r>
              <a:rPr lang="en-US" sz="1800" u="none" strike="noStrike" baseline="0">
                <a:ea typeface="+mn-lt"/>
                <a:cs typeface="+mn-lt"/>
              </a:rPr>
              <a:t>to </a:t>
            </a:r>
            <a:r>
              <a:rPr lang="en-US" sz="1800">
                <a:ea typeface="+mn-lt"/>
                <a:cs typeface="+mn-lt"/>
              </a:rPr>
              <a:t>address </a:t>
            </a:r>
            <a:r>
              <a:rPr lang="en-US" sz="1800" u="none" strike="noStrike" baseline="0">
                <a:ea typeface="+mn-lt"/>
                <a:cs typeface="+mn-lt"/>
              </a:rPr>
              <a:t>the </a:t>
            </a:r>
            <a:r>
              <a:rPr lang="en-US" sz="1800">
                <a:ea typeface="+mn-lt"/>
                <a:cs typeface="+mn-lt"/>
              </a:rPr>
              <a:t>problem or need</a:t>
            </a:r>
            <a:r>
              <a:rPr lang="en-US" sz="1800" u="none" strike="noStrike" baseline="0">
                <a:ea typeface="+mn-lt"/>
                <a:cs typeface="+mn-lt"/>
              </a:rPr>
              <a:t>.</a:t>
            </a:r>
            <a:r>
              <a:rPr lang="en-US" sz="1800">
                <a:ea typeface="+mn-lt"/>
                <a:cs typeface="+mn-lt"/>
              </a:rPr>
              <a:t> </a:t>
            </a:r>
            <a:endParaRPr lang="en-US">
              <a:ea typeface="+mn-lt"/>
              <a:cs typeface="+mn-lt"/>
            </a:endParaRPr>
          </a:p>
          <a:p>
            <a:r>
              <a:rPr lang="en-US" sz="1800">
                <a:ea typeface="+mn-lt"/>
                <a:cs typeface="+mn-lt"/>
              </a:rPr>
              <a:t>Questions to consider: What is the timeline for implementation and impact? Are there any possible barriers and challenges that may impact this timeline and implementation?</a:t>
            </a:r>
            <a:endParaRPr lang="en-US">
              <a:ea typeface="+mn-lt"/>
              <a:cs typeface="+mn-lt"/>
            </a:endParaRPr>
          </a:p>
          <a:p>
            <a:r>
              <a:rPr lang="en-US" sz="1800" b="1"/>
              <a:t>Why We Asked?</a:t>
            </a:r>
          </a:p>
          <a:p>
            <a:pPr marL="285750" indent="-285750">
              <a:buFont typeface="Arial" panose="020B0604020202020204" pitchFamily="34" charset="0"/>
              <a:buChar char="•"/>
            </a:pPr>
            <a:r>
              <a:rPr lang="en-US" sz="1800"/>
              <a:t>What are you doing?</a:t>
            </a:r>
            <a:endParaRPr lang="en-US"/>
          </a:p>
          <a:p>
            <a:pPr marL="285750" indent="-285750">
              <a:buChar char="•"/>
            </a:pPr>
            <a:r>
              <a:rPr lang="en-US" sz="1800"/>
              <a:t>How are you doing it?</a:t>
            </a:r>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11</a:t>
            </a:fld>
            <a:endParaRPr lang="en-US">
              <a:latin typeface="+mn-lt"/>
            </a:endParaRPr>
          </a:p>
        </p:txBody>
      </p:sp>
    </p:spTree>
    <p:extLst>
      <p:ext uri="{BB962C8B-B14F-4D97-AF65-F5344CB8AC3E}">
        <p14:creationId xmlns:p14="http://schemas.microsoft.com/office/powerpoint/2010/main" val="132392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a:bodyPr>
          <a:lstStyle/>
          <a:p>
            <a:r>
              <a:rPr lang="en-US">
                <a:solidFill>
                  <a:schemeClr val="tx2"/>
                </a:solidFill>
              </a:rPr>
              <a:t>Proposal Criterion: </a:t>
            </a:r>
            <a:r>
              <a:rPr lang="en-US" sz="3100">
                <a:solidFill>
                  <a:schemeClr val="tx2"/>
                </a:solidFill>
              </a:rPr>
              <a:t>Data Collection Plan</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a:ea typeface="+mn-lt"/>
                <a:cs typeface="+mn-lt"/>
              </a:rPr>
              <a:t>Describe who will collect the data, where/how it will be stored, and how it will be reported and utilized for your proposed strategy/</a:t>
            </a:r>
            <a:r>
              <a:rPr lang="en-US" sz="1800" u="none" strike="noStrike" baseline="0">
                <a:ea typeface="+mn-lt"/>
                <a:cs typeface="+mn-lt"/>
              </a:rPr>
              <a:t>program. Describe </a:t>
            </a:r>
            <a:r>
              <a:rPr lang="en-US" sz="1800">
                <a:ea typeface="+mn-lt"/>
                <a:cs typeface="+mn-lt"/>
              </a:rPr>
              <a:t>any methodologies for self-improvement through </a:t>
            </a:r>
            <a:r>
              <a:rPr lang="en-US" sz="1800" u="none" strike="noStrike" baseline="0">
                <a:ea typeface="+mn-lt"/>
                <a:cs typeface="+mn-lt"/>
              </a:rPr>
              <a:t>the </a:t>
            </a:r>
            <a:r>
              <a:rPr lang="en-US" sz="1800">
                <a:ea typeface="+mn-lt"/>
                <a:cs typeface="+mn-lt"/>
              </a:rPr>
              <a:t>support of data</a:t>
            </a:r>
            <a:r>
              <a:rPr lang="en-US" sz="1800" u="none" strike="noStrike" baseline="0">
                <a:ea typeface="+mn-lt"/>
                <a:cs typeface="+mn-lt"/>
              </a:rPr>
              <a:t>.</a:t>
            </a:r>
            <a:r>
              <a:rPr lang="en-US" sz="1800">
                <a:ea typeface="+mn-lt"/>
                <a:cs typeface="+mn-lt"/>
              </a:rPr>
              <a:t> </a:t>
            </a:r>
            <a:endParaRPr lang="en-US"/>
          </a:p>
          <a:p>
            <a:r>
              <a:rPr lang="en-US" sz="1800">
                <a:ea typeface="+mn-lt"/>
                <a:cs typeface="+mn-lt"/>
              </a:rPr>
              <a:t>Questions to consider: How will you measure expected outcomes and the effectiveness of your program? What tools will you use to evaluate your program (student records, surveys, interviews, pre- and post-test, etc.)? How will evaluation help your program?</a:t>
            </a:r>
            <a:endParaRPr lang="en-US"/>
          </a:p>
          <a:p>
            <a:r>
              <a:rPr lang="en-US" sz="1800" b="1"/>
              <a:t>Why We Asked?</a:t>
            </a:r>
          </a:p>
          <a:p>
            <a:pPr marL="285750" indent="-285750">
              <a:buFont typeface="Arial" panose="020B0604020202020204" pitchFamily="34" charset="0"/>
              <a:buChar char="•"/>
            </a:pPr>
            <a:r>
              <a:rPr lang="en-US" sz="1800"/>
              <a:t>Data shouldn't be an afterthought.</a:t>
            </a:r>
            <a:endParaRPr lang="en-US"/>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12</a:t>
            </a:fld>
            <a:endParaRPr lang="en-US">
              <a:latin typeface="+mn-lt"/>
            </a:endParaRPr>
          </a:p>
        </p:txBody>
      </p:sp>
    </p:spTree>
    <p:extLst>
      <p:ext uri="{BB962C8B-B14F-4D97-AF65-F5344CB8AC3E}">
        <p14:creationId xmlns:p14="http://schemas.microsoft.com/office/powerpoint/2010/main" val="103646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fontScale="90000"/>
          </a:bodyPr>
          <a:lstStyle/>
          <a:p>
            <a:r>
              <a:rPr lang="en-US">
                <a:solidFill>
                  <a:schemeClr val="tx2"/>
                </a:solidFill>
              </a:rPr>
              <a:t>Proposal Criterion: </a:t>
            </a:r>
            <a:r>
              <a:rPr lang="en-US" sz="3100">
                <a:solidFill>
                  <a:schemeClr val="tx2"/>
                </a:solidFill>
              </a:rPr>
              <a:t>Alignment with CAEP Metrics</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a:ea typeface="+mn-lt"/>
                <a:cs typeface="+mn-lt"/>
              </a:rPr>
              <a:t>Provide an explanation of which CAEP outcomes this strategy will help achieve</a:t>
            </a:r>
            <a:r>
              <a:rPr lang="en-US" sz="1800" u="none" strike="noStrike" baseline="0">
                <a:ea typeface="+mn-lt"/>
                <a:cs typeface="+mn-lt"/>
              </a:rPr>
              <a:t>.</a:t>
            </a:r>
            <a:r>
              <a:rPr lang="en-US" sz="1800">
                <a:ea typeface="+mn-lt"/>
                <a:cs typeface="+mn-lt"/>
              </a:rPr>
              <a:t> </a:t>
            </a:r>
            <a:endParaRPr lang="en-US">
              <a:ea typeface="+mn-lt"/>
              <a:cs typeface="+mn-lt"/>
            </a:endParaRPr>
          </a:p>
          <a:p>
            <a:r>
              <a:rPr lang="en-US" sz="1800">
                <a:ea typeface="+mn-lt"/>
                <a:cs typeface="+mn-lt"/>
              </a:rPr>
              <a:t>Questions to consider: Which CAEP outcome metrics will your proposed strategy/program help the consortium meet?  </a:t>
            </a:r>
            <a:endParaRPr lang="en-US"/>
          </a:p>
          <a:p>
            <a:r>
              <a:rPr lang="en-US" sz="1800" b="1"/>
              <a:t>Why We Asked?</a:t>
            </a:r>
          </a:p>
          <a:p>
            <a:pPr marL="285750" indent="-285750">
              <a:buFont typeface="Arial" panose="020B0604020202020204" pitchFamily="34" charset="0"/>
              <a:buChar char="•"/>
            </a:pPr>
            <a:r>
              <a:rPr lang="en-US" sz="1800"/>
              <a:t>State Requirement</a:t>
            </a:r>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13</a:t>
            </a:fld>
            <a:endParaRPr lang="en-US">
              <a:latin typeface="+mn-lt"/>
            </a:endParaRPr>
          </a:p>
        </p:txBody>
      </p:sp>
    </p:spTree>
    <p:extLst>
      <p:ext uri="{BB962C8B-B14F-4D97-AF65-F5344CB8AC3E}">
        <p14:creationId xmlns:p14="http://schemas.microsoft.com/office/powerpoint/2010/main" val="40062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a:bodyPr>
          <a:lstStyle/>
          <a:p>
            <a:r>
              <a:rPr lang="en-US">
                <a:solidFill>
                  <a:schemeClr val="tx2"/>
                </a:solidFill>
              </a:rPr>
              <a:t>Proposal Criterion: </a:t>
            </a:r>
            <a:r>
              <a:rPr lang="en-US" sz="3100">
                <a:solidFill>
                  <a:schemeClr val="tx2"/>
                </a:solidFill>
              </a:rPr>
              <a:t>Scalable</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a:ea typeface="+mn-lt"/>
                <a:cs typeface="+mn-lt"/>
              </a:rPr>
              <a:t>Specify your plans for institutionalizing </a:t>
            </a:r>
            <a:r>
              <a:rPr lang="en-US" sz="1800" u="none" strike="noStrike" baseline="0">
                <a:ea typeface="+mn-lt"/>
                <a:cs typeface="+mn-lt"/>
              </a:rPr>
              <a:t>the </a:t>
            </a:r>
            <a:r>
              <a:rPr lang="en-US" sz="1800">
                <a:ea typeface="+mn-lt"/>
                <a:cs typeface="+mn-lt"/>
              </a:rPr>
              <a:t>proposed strategy/program</a:t>
            </a:r>
            <a:r>
              <a:rPr lang="en-US" sz="1800" u="none" strike="noStrike" baseline="0">
                <a:ea typeface="+mn-lt"/>
                <a:cs typeface="+mn-lt"/>
              </a:rPr>
              <a:t>.</a:t>
            </a:r>
            <a:endParaRPr lang="en-US">
              <a:ea typeface="+mn-lt"/>
              <a:cs typeface="+mn-lt"/>
            </a:endParaRPr>
          </a:p>
          <a:p>
            <a:r>
              <a:rPr lang="en-US" sz="1800">
                <a:ea typeface="+mn-lt"/>
                <a:cs typeface="+mn-lt"/>
              </a:rPr>
              <a:t>Questions to consider: How do you plan to institutionalize the proposed strategy/program? What possible barriers and challenges do you foresee in the effort to institutionalize?</a:t>
            </a:r>
            <a:endParaRPr lang="en-US">
              <a:ea typeface="+mn-lt"/>
              <a:cs typeface="+mn-lt"/>
            </a:endParaRPr>
          </a:p>
          <a:p>
            <a:r>
              <a:rPr lang="en-US" sz="1800" b="1"/>
              <a:t>Why We Asked?</a:t>
            </a:r>
          </a:p>
          <a:p>
            <a:pPr marL="285750" indent="-285750">
              <a:buFont typeface="Arial" panose="020B0604020202020204" pitchFamily="34" charset="0"/>
              <a:buChar char="•"/>
            </a:pPr>
            <a:r>
              <a:rPr lang="en-US" sz="1800"/>
              <a:t>If it is working, expand on it.</a:t>
            </a:r>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14</a:t>
            </a:fld>
            <a:endParaRPr lang="en-US">
              <a:latin typeface="+mn-lt"/>
            </a:endParaRPr>
          </a:p>
        </p:txBody>
      </p:sp>
    </p:spTree>
    <p:extLst>
      <p:ext uri="{BB962C8B-B14F-4D97-AF65-F5344CB8AC3E}">
        <p14:creationId xmlns:p14="http://schemas.microsoft.com/office/powerpoint/2010/main" val="417418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C9444-F4E7-47EE-A52E-72697572C50F}"/>
              </a:ext>
            </a:extLst>
          </p:cNvPr>
          <p:cNvSpPr>
            <a:spLocks noGrp="1"/>
          </p:cNvSpPr>
          <p:nvPr>
            <p:ph type="dt" sz="half" idx="10"/>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7F8C896A-DAFF-483B-B1FE-A3971E1B297C}"/>
              </a:ext>
            </a:extLst>
          </p:cNvPr>
          <p:cNvSpPr>
            <a:spLocks noGrp="1"/>
          </p:cNvSpPr>
          <p:nvPr>
            <p:ph type="ftr" sz="quarter" idx="11"/>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07DB0CC5-585D-4EE5-841C-79F2F67A0C51}"/>
              </a:ext>
            </a:extLst>
          </p:cNvPr>
          <p:cNvSpPr>
            <a:spLocks noGrp="1"/>
          </p:cNvSpPr>
          <p:nvPr>
            <p:ph type="sldNum" sz="quarter" idx="12"/>
          </p:nvPr>
        </p:nvSpPr>
        <p:spPr/>
        <p:txBody>
          <a:bodyPr/>
          <a:lstStyle/>
          <a:p>
            <a:fld id="{294A09A9-5501-47C1-A89A-A340965A2BE2}" type="slidenum">
              <a:rPr lang="en-US" smtClean="0"/>
              <a:pPr/>
              <a:t>15</a:t>
            </a:fld>
            <a:endParaRPr lang="en-US">
              <a:latin typeface="+mn-lt"/>
            </a:endParaRPr>
          </a:p>
        </p:txBody>
      </p:sp>
      <p:pic>
        <p:nvPicPr>
          <p:cNvPr id="6" name="Picture 5">
            <a:extLst>
              <a:ext uri="{FF2B5EF4-FFF2-40B4-BE49-F238E27FC236}">
                <a16:creationId xmlns:a16="http://schemas.microsoft.com/office/drawing/2014/main" id="{9EADA8FB-0F5F-4DC5-8F8E-15CE1F5CECF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7" name="Rectangle 6">
            <a:extLst>
              <a:ext uri="{FF2B5EF4-FFF2-40B4-BE49-F238E27FC236}">
                <a16:creationId xmlns:a16="http://schemas.microsoft.com/office/drawing/2014/main" id="{28744079-6F20-4E21-9604-AC02BCD720E4}"/>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424242"/>
                </a:solidFill>
              </a:rPr>
              <a:t>Has your consortium utilized in any manner logic models for implementation of activities/services?
</a:t>
            </a:r>
          </a:p>
        </p:txBody>
      </p:sp>
      <p:sp>
        <p:nvSpPr>
          <p:cNvPr id="8" name="Rectangle 7">
            <a:extLst>
              <a:ext uri="{FF2B5EF4-FFF2-40B4-BE49-F238E27FC236}">
                <a16:creationId xmlns:a16="http://schemas.microsoft.com/office/drawing/2014/main" id="{5B7DA107-CA35-4556-B942-2542CC74B0BF}"/>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sp>
        <p:nvSpPr>
          <p:cNvPr id="10" name="Title 2">
            <a:extLst>
              <a:ext uri="{FF2B5EF4-FFF2-40B4-BE49-F238E27FC236}">
                <a16:creationId xmlns:a16="http://schemas.microsoft.com/office/drawing/2014/main" id="{CBC6B87D-FA4E-4D8D-858A-847712F27628}"/>
              </a:ext>
            </a:extLst>
          </p:cNvPr>
          <p:cNvSpPr txBox="1">
            <a:spLocks/>
          </p:cNvSpPr>
          <p:nvPr/>
        </p:nvSpPr>
        <p:spPr>
          <a:xfrm>
            <a:off x="971550" y="1361272"/>
            <a:ext cx="9723551" cy="706456"/>
          </a:xfrm>
          <a:prstGeom prst="rect">
            <a:avLst/>
          </a:prstGeom>
        </p:spPr>
        <p:txBody>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chemeClr val="tx2"/>
                </a:solidFill>
              </a:rPr>
              <a:t>Let’s take a poll!</a:t>
            </a:r>
          </a:p>
        </p:txBody>
      </p:sp>
    </p:spTree>
    <p:custDataLst>
      <p:tags r:id="rId1"/>
    </p:custDataLst>
    <p:extLst>
      <p:ext uri="{BB962C8B-B14F-4D97-AF65-F5344CB8AC3E}">
        <p14:creationId xmlns:p14="http://schemas.microsoft.com/office/powerpoint/2010/main" val="102656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840CD617-79B3-4EC6-B3BA-7C83C500F69D}"/>
              </a:ext>
            </a:extLst>
          </p:cNvPr>
          <p:cNvPicPr>
            <a:picLocks noGrp="1" noChangeAspect="1"/>
          </p:cNvPicPr>
          <p:nvPr>
            <p:ph type="pic" sz="quarter" idx="13"/>
          </p:nvPr>
        </p:nvPicPr>
        <p:blipFill rotWithShape="1">
          <a:blip r:embed="rId3"/>
          <a:stretch/>
        </p:blipFill>
        <p:spPr>
          <a:xfrm>
            <a:off x="1430693" y="0"/>
            <a:ext cx="9330612" cy="6858000"/>
          </a:xfrm>
          <a:prstGeom prst="rect">
            <a:avLst/>
          </a:prstGeom>
          <a:noFill/>
          <a:effectLst>
            <a:outerShdw blurRad="50800" dist="50800" dir="5400000" algn="ctr" rotWithShape="0">
              <a:schemeClr val="tx2"/>
            </a:outerShdw>
          </a:effectLst>
        </p:spPr>
      </p:pic>
      <p:sp>
        <p:nvSpPr>
          <p:cNvPr id="9" name="Title 2">
            <a:extLst>
              <a:ext uri="{FF2B5EF4-FFF2-40B4-BE49-F238E27FC236}">
                <a16:creationId xmlns:a16="http://schemas.microsoft.com/office/drawing/2014/main" id="{BD27DC32-0FA6-45CD-BAFE-558FC36559C6}"/>
              </a:ext>
            </a:extLst>
          </p:cNvPr>
          <p:cNvSpPr>
            <a:spLocks noGrp="1"/>
          </p:cNvSpPr>
          <p:nvPr>
            <p:ph type="title"/>
          </p:nvPr>
        </p:nvSpPr>
        <p:spPr>
          <a:xfrm>
            <a:off x="3882435" y="330812"/>
            <a:ext cx="4941477" cy="610863"/>
          </a:xfrm>
        </p:spPr>
        <p:txBody>
          <a:bodyPr/>
          <a:lstStyle/>
          <a:p>
            <a:r>
              <a:rPr lang="en-US">
                <a:solidFill>
                  <a:schemeClr val="tx2"/>
                </a:solidFill>
              </a:rPr>
              <a:t>Logic Model</a:t>
            </a:r>
          </a:p>
        </p:txBody>
      </p:sp>
    </p:spTree>
    <p:extLst>
      <p:ext uri="{BB962C8B-B14F-4D97-AF65-F5344CB8AC3E}">
        <p14:creationId xmlns:p14="http://schemas.microsoft.com/office/powerpoint/2010/main" val="241116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10D8D57-C1E5-4F69-B300-1487C63086BC}"/>
              </a:ext>
            </a:extLst>
          </p:cNvPr>
          <p:cNvSpPr txBox="1"/>
          <p:nvPr/>
        </p:nvSpPr>
        <p:spPr>
          <a:xfrm>
            <a:off x="2099462" y="2505670"/>
            <a:ext cx="7702906" cy="923330"/>
          </a:xfrm>
          <a:prstGeom prst="rect">
            <a:avLst/>
          </a:prstGeom>
          <a:noFill/>
        </p:spPr>
        <p:txBody>
          <a:bodyPr wrap="square" rtlCol="0">
            <a:spAutoFit/>
          </a:bodyPr>
          <a:lstStyle/>
          <a:p>
            <a:r>
              <a:rPr lang="en-US" sz="5400" b="1"/>
              <a:t>Proposal Scoring Rubric</a:t>
            </a:r>
          </a:p>
        </p:txBody>
      </p:sp>
    </p:spTree>
    <p:extLst>
      <p:ext uri="{BB962C8B-B14F-4D97-AF65-F5344CB8AC3E}">
        <p14:creationId xmlns:p14="http://schemas.microsoft.com/office/powerpoint/2010/main" val="254741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8" name="Picture Placeholder 27" descr="Table&#10;&#10;Description automatically generated">
            <a:extLst>
              <a:ext uri="{FF2B5EF4-FFF2-40B4-BE49-F238E27FC236}">
                <a16:creationId xmlns:a16="http://schemas.microsoft.com/office/drawing/2014/main" id="{7ACBB378-0F1E-4B03-984E-14CBF6D3D10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367942" y="222253"/>
            <a:ext cx="8508781" cy="6413494"/>
          </a:xfrm>
          <a:effectLst>
            <a:outerShdw blurRad="50800" dist="50800" dir="5400000" algn="ctr" rotWithShape="0">
              <a:schemeClr val="tx2"/>
            </a:outerShdw>
          </a:effectLst>
        </p:spPr>
      </p:pic>
    </p:spTree>
    <p:extLst>
      <p:ext uri="{BB962C8B-B14F-4D97-AF65-F5344CB8AC3E}">
        <p14:creationId xmlns:p14="http://schemas.microsoft.com/office/powerpoint/2010/main" val="73544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CFF9323-B9EA-4694-B5F1-FFF6D7BEF0C2}"/>
              </a:ext>
            </a:extLst>
          </p:cNvPr>
          <p:cNvPicPr>
            <a:picLocks noGrp="1" noChangeAspect="1"/>
          </p:cNvPicPr>
          <p:nvPr>
            <p:ph type="pic" sz="quarter" idx="13"/>
          </p:nvPr>
        </p:nvPicPr>
        <p:blipFill>
          <a:blip r:embed="rId3"/>
          <a:stretch>
            <a:fillRect/>
          </a:stretch>
        </p:blipFill>
        <p:spPr>
          <a:xfrm>
            <a:off x="778927" y="828339"/>
            <a:ext cx="10398268" cy="4991436"/>
          </a:xfrm>
          <a:prstGeom prst="rect">
            <a:avLst/>
          </a:prstGeom>
          <a:effectLst>
            <a:outerShdw blurRad="50800" dist="50800" dir="5400000" algn="ctr" rotWithShape="0">
              <a:schemeClr val="tx2"/>
            </a:outerShdw>
          </a:effectLst>
        </p:spPr>
      </p:pic>
    </p:spTree>
    <p:extLst>
      <p:ext uri="{BB962C8B-B14F-4D97-AF65-F5344CB8AC3E}">
        <p14:creationId xmlns:p14="http://schemas.microsoft.com/office/powerpoint/2010/main" val="361501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a:lstStyle/>
          <a:p>
            <a:r>
              <a:rPr lang="en-US">
                <a:solidFill>
                  <a:schemeClr val="tx2"/>
                </a:solidFill>
              </a:rPr>
              <a:t>Agenda</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vert="horz" lIns="0" tIns="0" rIns="0" bIns="0" rtlCol="0" anchor="t">
            <a:noAutofit/>
          </a:bodyPr>
          <a:lstStyle/>
          <a:p>
            <a:r>
              <a:rPr lang="en-US"/>
              <a:t>01. Introduction/</a:t>
            </a:r>
          </a:p>
          <a:p>
            <a:r>
              <a:rPr lang="en-US"/>
              <a:t>NOCRC</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a:lstStyle/>
          <a:p>
            <a:r>
              <a:rPr lang="en-US"/>
              <a:t>02. NOCRC Resource Allocation Process for CAEP Program Areas</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a:lstStyle/>
          <a:p>
            <a:r>
              <a:rPr lang="en-US"/>
              <a:t>03. Proposal Templates/Rubric</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a:lstStyle/>
          <a:p>
            <a:r>
              <a:rPr lang="en-US"/>
              <a:t>04. Evaluation Plan</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a:lstStyle/>
          <a:p>
            <a:r>
              <a:rPr lang="en-US"/>
              <a:t>05. Closing</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a:lstStyle/>
          <a:p>
            <a:fld id="{294A09A9-5501-47C1-A89A-A340965A2BE2}" type="slidenum">
              <a:rPr lang="en-US" smtClean="0"/>
              <a:pPr/>
              <a:t>2</a:t>
            </a:fld>
            <a:endParaRPr lang="en-US"/>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F1F95C-1245-41D9-AAE8-8FF699401F1B}"/>
              </a:ext>
            </a:extLst>
          </p:cNvPr>
          <p:cNvSpPr>
            <a:spLocks noGrp="1"/>
          </p:cNvSpPr>
          <p:nvPr>
            <p:ph type="dt" sz="half" idx="10"/>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09C117A1-7857-4899-8E41-BA3401F58214}"/>
              </a:ext>
            </a:extLst>
          </p:cNvPr>
          <p:cNvSpPr>
            <a:spLocks noGrp="1"/>
          </p:cNvSpPr>
          <p:nvPr>
            <p:ph type="ftr" sz="quarter" idx="11"/>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97EE9752-7B35-4562-BBD0-B99C1206D7E4}"/>
              </a:ext>
            </a:extLst>
          </p:cNvPr>
          <p:cNvSpPr>
            <a:spLocks noGrp="1"/>
          </p:cNvSpPr>
          <p:nvPr>
            <p:ph type="sldNum" sz="quarter" idx="12"/>
          </p:nvPr>
        </p:nvSpPr>
        <p:spPr/>
        <p:txBody>
          <a:bodyPr/>
          <a:lstStyle/>
          <a:p>
            <a:fld id="{294A09A9-5501-47C1-A89A-A340965A2BE2}" type="slidenum">
              <a:rPr lang="en-US" smtClean="0"/>
              <a:pPr/>
              <a:t>20</a:t>
            </a:fld>
            <a:endParaRPr lang="en-US">
              <a:latin typeface="+mn-lt"/>
            </a:endParaRPr>
          </a:p>
        </p:txBody>
      </p:sp>
      <p:pic>
        <p:nvPicPr>
          <p:cNvPr id="6" name="Picture 5">
            <a:extLst>
              <a:ext uri="{FF2B5EF4-FFF2-40B4-BE49-F238E27FC236}">
                <a16:creationId xmlns:a16="http://schemas.microsoft.com/office/drawing/2014/main" id="{3B376396-0BFC-4EAF-80C4-B374ADE8DD0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486400" y="602187"/>
            <a:ext cx="1219200" cy="510126"/>
          </a:xfrm>
          <a:prstGeom prst="rect">
            <a:avLst/>
          </a:prstGeom>
        </p:spPr>
      </p:pic>
      <p:sp>
        <p:nvSpPr>
          <p:cNvPr id="7" name="Rectangle 6">
            <a:extLst>
              <a:ext uri="{FF2B5EF4-FFF2-40B4-BE49-F238E27FC236}">
                <a16:creationId xmlns:a16="http://schemas.microsoft.com/office/drawing/2014/main" id="{F7DD320F-5086-4295-9463-F8A71175B725}"/>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424242"/>
                </a:solidFill>
              </a:rPr>
              <a:t>Does your consortium have any type of evaluation plan to assess the consortium activities?</a:t>
            </a:r>
          </a:p>
        </p:txBody>
      </p:sp>
      <p:sp>
        <p:nvSpPr>
          <p:cNvPr id="8" name="Rectangle 7">
            <a:extLst>
              <a:ext uri="{FF2B5EF4-FFF2-40B4-BE49-F238E27FC236}">
                <a16:creationId xmlns:a16="http://schemas.microsoft.com/office/drawing/2014/main" id="{52AE6EF4-F396-4EA2-86BC-C391857D46E7}"/>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sp>
        <p:nvSpPr>
          <p:cNvPr id="10" name="Title 2">
            <a:extLst>
              <a:ext uri="{FF2B5EF4-FFF2-40B4-BE49-F238E27FC236}">
                <a16:creationId xmlns:a16="http://schemas.microsoft.com/office/drawing/2014/main" id="{3D1DF8E6-7BF7-4B14-B2F5-2A12A7F16512}"/>
              </a:ext>
            </a:extLst>
          </p:cNvPr>
          <p:cNvSpPr txBox="1">
            <a:spLocks/>
          </p:cNvSpPr>
          <p:nvPr/>
        </p:nvSpPr>
        <p:spPr>
          <a:xfrm>
            <a:off x="874216" y="1648992"/>
            <a:ext cx="9723551" cy="706456"/>
          </a:xfrm>
          <a:prstGeom prst="rect">
            <a:avLst/>
          </a:prstGeom>
        </p:spPr>
        <p:txBody>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chemeClr val="tx2"/>
                </a:solidFill>
              </a:rPr>
              <a:t>Let’s take a poll!</a:t>
            </a:r>
          </a:p>
        </p:txBody>
      </p:sp>
    </p:spTree>
    <p:custDataLst>
      <p:tags r:id="rId1"/>
    </p:custDataLst>
    <p:extLst>
      <p:ext uri="{BB962C8B-B14F-4D97-AF65-F5344CB8AC3E}">
        <p14:creationId xmlns:p14="http://schemas.microsoft.com/office/powerpoint/2010/main" val="278376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10D8D57-C1E5-4F69-B300-1487C63086BC}"/>
              </a:ext>
            </a:extLst>
          </p:cNvPr>
          <p:cNvSpPr txBox="1"/>
          <p:nvPr/>
        </p:nvSpPr>
        <p:spPr>
          <a:xfrm>
            <a:off x="4782337" y="2505670"/>
            <a:ext cx="5020031" cy="923330"/>
          </a:xfrm>
          <a:prstGeom prst="rect">
            <a:avLst/>
          </a:prstGeom>
          <a:noFill/>
        </p:spPr>
        <p:txBody>
          <a:bodyPr wrap="square" lIns="91440" tIns="45720" rIns="91440" bIns="45720" rtlCol="0" anchor="t">
            <a:spAutoFit/>
          </a:bodyPr>
          <a:lstStyle/>
          <a:p>
            <a:r>
              <a:rPr lang="en-US" sz="5400" b="1"/>
              <a:t>Evaluation Plan</a:t>
            </a:r>
          </a:p>
        </p:txBody>
      </p:sp>
    </p:spTree>
    <p:extLst>
      <p:ext uri="{BB962C8B-B14F-4D97-AF65-F5344CB8AC3E}">
        <p14:creationId xmlns:p14="http://schemas.microsoft.com/office/powerpoint/2010/main" val="314875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lstStyle/>
          <a:p>
            <a:r>
              <a:rPr lang="en-US">
                <a:solidFill>
                  <a:schemeClr val="tx2"/>
                </a:solidFill>
              </a:rPr>
              <a:t>Evaluation Plan</a:t>
            </a:r>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22</a:t>
            </a:fld>
            <a:endParaRPr lang="en-US">
              <a:latin typeface="+mn-lt"/>
            </a:endParaRPr>
          </a:p>
        </p:txBody>
      </p:sp>
      <p:pic>
        <p:nvPicPr>
          <p:cNvPr id="5" name="Picture 4">
            <a:extLst>
              <a:ext uri="{FF2B5EF4-FFF2-40B4-BE49-F238E27FC236}">
                <a16:creationId xmlns:a16="http://schemas.microsoft.com/office/drawing/2014/main" id="{E18C069A-72A6-4729-9C92-02C6C2B5B887}"/>
              </a:ext>
            </a:extLst>
          </p:cNvPr>
          <p:cNvPicPr>
            <a:picLocks noChangeAspect="1"/>
          </p:cNvPicPr>
          <p:nvPr/>
        </p:nvPicPr>
        <p:blipFill>
          <a:blip r:embed="rId3"/>
          <a:stretch>
            <a:fillRect/>
          </a:stretch>
        </p:blipFill>
        <p:spPr>
          <a:xfrm>
            <a:off x="0" y="2133600"/>
            <a:ext cx="12192000" cy="2590800"/>
          </a:xfrm>
          <a:prstGeom prst="rect">
            <a:avLst/>
          </a:prstGeom>
          <a:effectLst>
            <a:outerShdw blurRad="50800" dist="50800" dir="5400000" algn="ctr" rotWithShape="0">
              <a:schemeClr val="tx2"/>
            </a:outerShdw>
          </a:effectLst>
        </p:spPr>
      </p:pic>
    </p:spTree>
    <p:extLst>
      <p:ext uri="{BB962C8B-B14F-4D97-AF65-F5344CB8AC3E}">
        <p14:creationId xmlns:p14="http://schemas.microsoft.com/office/powerpoint/2010/main" val="400791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3FFA60-6192-442D-95AD-46D6ABABA8E6}"/>
              </a:ext>
            </a:extLst>
          </p:cNvPr>
          <p:cNvPicPr>
            <a:picLocks noChangeAspect="1"/>
          </p:cNvPicPr>
          <p:nvPr/>
        </p:nvPicPr>
        <p:blipFill rotWithShape="1">
          <a:blip r:embed="rId3"/>
          <a:srcRect l="2120"/>
          <a:stretch/>
        </p:blipFill>
        <p:spPr>
          <a:xfrm>
            <a:off x="2201293" y="268559"/>
            <a:ext cx="7789414" cy="6320882"/>
          </a:xfrm>
          <a:prstGeom prst="rect">
            <a:avLst/>
          </a:prstGeom>
          <a:effectLst>
            <a:outerShdw blurRad="50800" dist="50800" dir="5400000" algn="ctr" rotWithShape="0">
              <a:schemeClr val="tx2"/>
            </a:outerShdw>
          </a:effectLst>
        </p:spPr>
      </p:pic>
    </p:spTree>
    <p:extLst>
      <p:ext uri="{BB962C8B-B14F-4D97-AF65-F5344CB8AC3E}">
        <p14:creationId xmlns:p14="http://schemas.microsoft.com/office/powerpoint/2010/main" val="86625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35FDE-80FD-4E89-9755-02D6474B7CC8}"/>
              </a:ext>
            </a:extLst>
          </p:cNvPr>
          <p:cNvPicPr>
            <a:picLocks noChangeAspect="1"/>
          </p:cNvPicPr>
          <p:nvPr/>
        </p:nvPicPr>
        <p:blipFill rotWithShape="1">
          <a:blip r:embed="rId3"/>
          <a:srcRect b="6749"/>
          <a:stretch/>
        </p:blipFill>
        <p:spPr>
          <a:xfrm>
            <a:off x="358870" y="516894"/>
            <a:ext cx="11474259" cy="5213811"/>
          </a:xfrm>
          <a:prstGeom prst="rect">
            <a:avLst/>
          </a:prstGeom>
          <a:effectLst>
            <a:outerShdw blurRad="50800" dist="50800" dir="5400000" algn="ctr" rotWithShape="0">
              <a:schemeClr val="tx2"/>
            </a:outerShdw>
          </a:effectLst>
        </p:spPr>
      </p:pic>
    </p:spTree>
    <p:extLst>
      <p:ext uri="{BB962C8B-B14F-4D97-AF65-F5344CB8AC3E}">
        <p14:creationId xmlns:p14="http://schemas.microsoft.com/office/powerpoint/2010/main" val="213354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098742-B091-4A20-AE89-E6812C7A3594}"/>
              </a:ext>
            </a:extLst>
          </p:cNvPr>
          <p:cNvPicPr>
            <a:picLocks noChangeAspect="1"/>
          </p:cNvPicPr>
          <p:nvPr/>
        </p:nvPicPr>
        <p:blipFill rotWithShape="1">
          <a:blip r:embed="rId3"/>
          <a:srcRect r="3618" b="1482"/>
          <a:stretch/>
        </p:blipFill>
        <p:spPr>
          <a:xfrm>
            <a:off x="2547791" y="420802"/>
            <a:ext cx="7096417" cy="5850142"/>
          </a:xfrm>
          <a:prstGeom prst="rect">
            <a:avLst/>
          </a:prstGeom>
          <a:effectLst>
            <a:outerShdw blurRad="50800" dist="50800" dir="5400000" algn="ctr" rotWithShape="0">
              <a:schemeClr val="tx2"/>
            </a:outerShdw>
          </a:effectLst>
        </p:spPr>
      </p:pic>
    </p:spTree>
    <p:extLst>
      <p:ext uri="{BB962C8B-B14F-4D97-AF65-F5344CB8AC3E}">
        <p14:creationId xmlns:p14="http://schemas.microsoft.com/office/powerpoint/2010/main" val="44312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10D8D57-C1E5-4F69-B300-1487C63086BC}"/>
              </a:ext>
            </a:extLst>
          </p:cNvPr>
          <p:cNvSpPr txBox="1"/>
          <p:nvPr/>
        </p:nvSpPr>
        <p:spPr>
          <a:xfrm>
            <a:off x="3258337" y="2505670"/>
            <a:ext cx="6544031" cy="923330"/>
          </a:xfrm>
          <a:prstGeom prst="rect">
            <a:avLst/>
          </a:prstGeom>
          <a:noFill/>
        </p:spPr>
        <p:txBody>
          <a:bodyPr wrap="square" lIns="91440" tIns="45720" rIns="91440" bIns="45720" rtlCol="0" anchor="t">
            <a:spAutoFit/>
          </a:bodyPr>
          <a:lstStyle/>
          <a:p>
            <a:r>
              <a:rPr lang="en-US" sz="5400" b="1"/>
              <a:t>Evaluation Report</a:t>
            </a:r>
          </a:p>
        </p:txBody>
      </p:sp>
    </p:spTree>
    <p:extLst>
      <p:ext uri="{BB962C8B-B14F-4D97-AF65-F5344CB8AC3E}">
        <p14:creationId xmlns:p14="http://schemas.microsoft.com/office/powerpoint/2010/main" val="3376755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B7B58D0A-42AA-4FCF-A591-16F6AD9D3506}"/>
              </a:ext>
            </a:extLst>
          </p:cNvPr>
          <p:cNvPicPr>
            <a:picLocks noChangeAspect="1"/>
          </p:cNvPicPr>
          <p:nvPr/>
        </p:nvPicPr>
        <p:blipFill>
          <a:blip r:embed="rId3"/>
          <a:stretch>
            <a:fillRect/>
          </a:stretch>
        </p:blipFill>
        <p:spPr>
          <a:xfrm>
            <a:off x="3572540" y="155280"/>
            <a:ext cx="5020339" cy="6556300"/>
          </a:xfrm>
          <a:prstGeom prst="rect">
            <a:avLst/>
          </a:prstGeom>
        </p:spPr>
      </p:pic>
    </p:spTree>
    <p:extLst>
      <p:ext uri="{BB962C8B-B14F-4D97-AF65-F5344CB8AC3E}">
        <p14:creationId xmlns:p14="http://schemas.microsoft.com/office/powerpoint/2010/main" val="298904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4941477" cy="610863"/>
          </a:xfrm>
        </p:spPr>
        <p:txBody>
          <a:bodyPr/>
          <a:lstStyle/>
          <a:p>
            <a:r>
              <a:rPr lang="en-US">
                <a:solidFill>
                  <a:schemeClr val="tx2"/>
                </a:solidFill>
              </a:rPr>
              <a:t>Timeline</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133600" cy="205837"/>
          </a:xfrm>
        </p:spPr>
        <p:txBody>
          <a:bodyPr vert="horz" lIns="0" tIns="0" rIns="0" bIns="0" rtlCol="0" anchor="t">
            <a:noAutofit/>
          </a:bodyPr>
          <a:lstStyle/>
          <a:p>
            <a:r>
              <a:rPr lang="en-US"/>
              <a:t>January 2019</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6"/>
            <a:ext cx="2133600" cy="369332"/>
          </a:xfrm>
        </p:spPr>
        <p:txBody>
          <a:bodyPr vert="horz" lIns="0" tIns="0" rIns="0" bIns="0" rtlCol="0" anchor="t">
            <a:noAutofit/>
          </a:bodyPr>
          <a:lstStyle/>
          <a:p>
            <a:r>
              <a:rPr lang="en-US"/>
              <a:t>OIRP developed a manual to streamline data collection</a:t>
            </a:r>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8"/>
            <a:ext cx="2133600" cy="205837"/>
          </a:xfrm>
        </p:spPr>
        <p:txBody>
          <a:bodyPr vert="horz" lIns="0" tIns="0" rIns="0" bIns="0" rtlCol="0" anchor="t">
            <a:noAutofit/>
          </a:bodyPr>
          <a:lstStyle/>
          <a:p>
            <a:r>
              <a:rPr lang="en-US"/>
              <a:t>June 2019</a:t>
            </a:r>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087328"/>
            <a:ext cx="2748166" cy="369332"/>
          </a:xfrm>
        </p:spPr>
        <p:txBody>
          <a:bodyPr vert="horz" lIns="0" tIns="0" rIns="0" bIns="0" rtlCol="0" anchor="t">
            <a:noAutofit/>
          </a:bodyPr>
          <a:lstStyle/>
          <a:p>
            <a:r>
              <a:rPr lang="en-US"/>
              <a:t>Begin mapping strategies/activities metrics and CAEP outcomes</a:t>
            </a:r>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2133600" cy="205837"/>
          </a:xfrm>
        </p:spPr>
        <p:txBody>
          <a:bodyPr vert="horz" lIns="0" tIns="0" rIns="0" bIns="0" rtlCol="0" anchor="t">
            <a:noAutofit/>
          </a:bodyPr>
          <a:lstStyle/>
          <a:p>
            <a:r>
              <a:rPr lang="en-US"/>
              <a:t>Oct 2019- Oct 2020</a:t>
            </a: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934856"/>
            <a:ext cx="2133600" cy="369332"/>
          </a:xfrm>
        </p:spPr>
        <p:txBody>
          <a:bodyPr vert="horz" lIns="0" tIns="0" rIns="0" bIns="0" rtlCol="0" anchor="t">
            <a:noAutofit/>
          </a:bodyPr>
          <a:lstStyle/>
          <a:p>
            <a:r>
              <a:rPr lang="en-US"/>
              <a:t>Ongoing data conversations at the beginning of the implementation and at the end of the academic year</a:t>
            </a:r>
          </a:p>
          <a:p>
            <a:endParaRPr lang="en-US"/>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vert="horz" lIns="0" tIns="0" rIns="0" bIns="0" rtlCol="0" anchor="t">
            <a:noAutofit/>
          </a:bodyPr>
          <a:lstStyle/>
          <a:p>
            <a:r>
              <a:rPr lang="en-US"/>
              <a:t>October 2020</a:t>
            </a:r>
          </a:p>
        </p:txBody>
      </p:sp>
      <p:sp>
        <p:nvSpPr>
          <p:cNvPr id="7" name="Text Placeholder 6">
            <a:extLst>
              <a:ext uri="{FF2B5EF4-FFF2-40B4-BE49-F238E27FC236}">
                <a16:creationId xmlns:a16="http://schemas.microsoft.com/office/drawing/2014/main" id="{4E355B93-F7B4-8649-8BBF-819B529D7EC7}"/>
              </a:ext>
            </a:extLst>
          </p:cNvPr>
          <p:cNvSpPr>
            <a:spLocks noGrp="1"/>
          </p:cNvSpPr>
          <p:nvPr>
            <p:ph type="body" sz="quarter" idx="32"/>
          </p:nvPr>
        </p:nvSpPr>
        <p:spPr>
          <a:xfrm>
            <a:off x="9001711" y="5087328"/>
            <a:ext cx="2133600" cy="369332"/>
          </a:xfrm>
        </p:spPr>
        <p:txBody>
          <a:bodyPr vert="horz" lIns="0" tIns="0" rIns="0" bIns="0" rtlCol="0" anchor="t">
            <a:noAutofit/>
          </a:bodyPr>
          <a:lstStyle/>
          <a:p>
            <a:r>
              <a:rPr lang="en-US"/>
              <a:t>Completion of the first CAEP NOCRC Evaluation Report</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a:lstStyle/>
          <a:p>
            <a:fld id="{294A09A9-5501-47C1-A89A-A340965A2BE2}" type="slidenum">
              <a:rPr lang="en-US" smtClean="0"/>
              <a:pPr/>
              <a:t>28</a:t>
            </a:fld>
            <a:endParaRPr lang="en-US"/>
          </a:p>
        </p:txBody>
      </p:sp>
    </p:spTree>
    <p:extLst>
      <p:ext uri="{BB962C8B-B14F-4D97-AF65-F5344CB8AC3E}">
        <p14:creationId xmlns:p14="http://schemas.microsoft.com/office/powerpoint/2010/main" val="2509101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a:bodyPr>
          <a:lstStyle/>
          <a:p>
            <a:r>
              <a:rPr lang="en-US">
                <a:solidFill>
                  <a:schemeClr val="tx2"/>
                </a:solidFill>
              </a:rPr>
              <a:t>Additional Tools</a:t>
            </a:r>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29</a:t>
            </a:fld>
            <a:endParaRPr lang="en-US">
              <a:latin typeface="+mn-lt"/>
            </a:endParaRPr>
          </a:p>
        </p:txBody>
      </p:sp>
      <p:pic>
        <p:nvPicPr>
          <p:cNvPr id="10" name="Picture 10">
            <a:extLst>
              <a:ext uri="{FF2B5EF4-FFF2-40B4-BE49-F238E27FC236}">
                <a16:creationId xmlns:a16="http://schemas.microsoft.com/office/drawing/2014/main" id="{8F951F1F-2936-4AD1-8072-669277A8F5F5}"/>
              </a:ext>
            </a:extLst>
          </p:cNvPr>
          <p:cNvPicPr>
            <a:picLocks noChangeAspect="1"/>
          </p:cNvPicPr>
          <p:nvPr/>
        </p:nvPicPr>
        <p:blipFill>
          <a:blip r:embed="rId3"/>
          <a:stretch>
            <a:fillRect/>
          </a:stretch>
        </p:blipFill>
        <p:spPr>
          <a:xfrm>
            <a:off x="2842491" y="2140581"/>
            <a:ext cx="5802744" cy="3650564"/>
          </a:xfrm>
          <a:prstGeom prst="rect">
            <a:avLst/>
          </a:prstGeom>
        </p:spPr>
      </p:pic>
    </p:spTree>
    <p:extLst>
      <p:ext uri="{BB962C8B-B14F-4D97-AF65-F5344CB8AC3E}">
        <p14:creationId xmlns:p14="http://schemas.microsoft.com/office/powerpoint/2010/main" val="403053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fontScale="90000"/>
          </a:bodyPr>
          <a:lstStyle/>
          <a:p>
            <a:r>
              <a:rPr lang="en-US">
                <a:solidFill>
                  <a:schemeClr val="tx2"/>
                </a:solidFill>
                <a:ea typeface="+mj-lt"/>
                <a:cs typeface="+mj-lt"/>
              </a:rPr>
              <a:t>North Orange County Regional Consortium</a:t>
            </a:r>
            <a:endParaRPr lang="en-US"/>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pPr marL="285750" indent="-285750">
              <a:buChar char="•"/>
            </a:pPr>
            <a:r>
              <a:rPr lang="en-US" sz="1800">
                <a:ea typeface="+mn-lt"/>
                <a:cs typeface="+mn-lt"/>
              </a:rPr>
              <a:t>How does NOCRC function?</a:t>
            </a:r>
          </a:p>
          <a:p>
            <a:pPr marL="285750" indent="-285750">
              <a:buChar char="•"/>
            </a:pPr>
            <a:r>
              <a:rPr lang="en-US" sz="1800">
                <a:ea typeface="+mn-lt"/>
                <a:cs typeface="+mn-lt"/>
              </a:rPr>
              <a:t>Who are our adult education providers?</a:t>
            </a:r>
          </a:p>
          <a:p>
            <a:pPr marL="285750" indent="-285750">
              <a:buChar char="•"/>
            </a:pPr>
            <a:r>
              <a:rPr lang="en-US" sz="1800">
                <a:ea typeface="+mn-lt"/>
                <a:cs typeface="+mn-lt"/>
              </a:rPr>
              <a:t>Role of Regional Partners</a:t>
            </a:r>
          </a:p>
          <a:p>
            <a:pPr marL="285750" indent="-285750">
              <a:buChar char="•"/>
            </a:pPr>
            <a:r>
              <a:rPr lang="en-US" sz="1800">
                <a:ea typeface="+mn-lt"/>
                <a:cs typeface="+mn-lt"/>
              </a:rPr>
              <a:t>Workgroups</a:t>
            </a:r>
          </a:p>
          <a:p>
            <a:endParaRPr lang="en-US">
              <a:ea typeface="+mn-lt"/>
              <a:cs typeface="+mn-lt"/>
            </a:endParaRPr>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3</a:t>
            </a:fld>
            <a:endParaRPr lang="en-US">
              <a:latin typeface="+mn-lt"/>
            </a:endParaRPr>
          </a:p>
        </p:txBody>
      </p:sp>
      <p:pic>
        <p:nvPicPr>
          <p:cNvPr id="5" name="Picture 5" descr="Text&#10;&#10;Description automatically generated">
            <a:extLst>
              <a:ext uri="{FF2B5EF4-FFF2-40B4-BE49-F238E27FC236}">
                <a16:creationId xmlns:a16="http://schemas.microsoft.com/office/drawing/2014/main" id="{66E2CB11-CC8B-46DC-BC24-41CCB8172706}"/>
              </a:ext>
            </a:extLst>
          </p:cNvPr>
          <p:cNvPicPr>
            <a:picLocks noChangeAspect="1"/>
          </p:cNvPicPr>
          <p:nvPr/>
        </p:nvPicPr>
        <p:blipFill>
          <a:blip r:embed="rId3"/>
          <a:stretch>
            <a:fillRect/>
          </a:stretch>
        </p:blipFill>
        <p:spPr>
          <a:xfrm>
            <a:off x="2801426" y="4778405"/>
            <a:ext cx="8597295" cy="1484809"/>
          </a:xfrm>
          <a:prstGeom prst="rect">
            <a:avLst/>
          </a:prstGeom>
        </p:spPr>
      </p:pic>
      <p:pic>
        <p:nvPicPr>
          <p:cNvPr id="6" name="Picture 5" descr="A picture containing floor, indoor, refrigerator, room&#10;&#10;Description automatically generated">
            <a:extLst>
              <a:ext uri="{FF2B5EF4-FFF2-40B4-BE49-F238E27FC236}">
                <a16:creationId xmlns:a16="http://schemas.microsoft.com/office/drawing/2014/main" id="{D1BE2BD0-B466-4887-8078-C5900CED4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157" y="1585518"/>
            <a:ext cx="5872564" cy="3240535"/>
          </a:xfrm>
          <a:prstGeom prst="rect">
            <a:avLst/>
          </a:prstGeom>
        </p:spPr>
      </p:pic>
    </p:spTree>
    <p:extLst>
      <p:ext uri="{BB962C8B-B14F-4D97-AF65-F5344CB8AC3E}">
        <p14:creationId xmlns:p14="http://schemas.microsoft.com/office/powerpoint/2010/main" val="297676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p:txBody>
          <a:bodyPr/>
          <a:lstStyle/>
          <a:p>
            <a:r>
              <a:rPr lang="en-US">
                <a:solidFill>
                  <a:schemeClr val="tx2"/>
                </a:solidFill>
              </a:rPr>
              <a:t>Lessons Learned</a:t>
            </a:r>
          </a:p>
        </p:txBody>
      </p:sp>
      <p:sp>
        <p:nvSpPr>
          <p:cNvPr id="45" name="Text Placeholder 44">
            <a:extLst>
              <a:ext uri="{FF2B5EF4-FFF2-40B4-BE49-F238E27FC236}">
                <a16:creationId xmlns:a16="http://schemas.microsoft.com/office/drawing/2014/main" id="{803A1E73-C790-447A-974F-B3ADB50149F7}"/>
              </a:ext>
            </a:extLst>
          </p:cNvPr>
          <p:cNvSpPr>
            <a:spLocks noGrp="1"/>
          </p:cNvSpPr>
          <p:nvPr>
            <p:ph type="body" sz="quarter" idx="12"/>
          </p:nvPr>
        </p:nvSpPr>
        <p:spPr/>
        <p:txBody>
          <a:bodyPr vert="horz" lIns="91440" tIns="45720" rIns="91440" bIns="45720" rtlCol="0" anchor="t">
            <a:noAutofit/>
          </a:bodyPr>
          <a:lstStyle/>
          <a:p>
            <a:r>
              <a:rPr lang="en-US">
                <a:ea typeface="+mj-lt"/>
                <a:cs typeface="+mj-lt"/>
              </a:rPr>
              <a:t>Identification of Strategy Objective(s) </a:t>
            </a:r>
            <a:endParaRPr lang="en-US"/>
          </a:p>
        </p:txBody>
      </p:sp>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p:txBody>
          <a:bodyPr vert="horz" lIns="91440" tIns="45720" rIns="91440" bIns="45720" rtlCol="0" anchor="t">
            <a:noAutofit/>
          </a:bodyPr>
          <a:lstStyle/>
          <a:p>
            <a:r>
              <a:rPr lang="en-US">
                <a:ea typeface="+mn-lt"/>
                <a:cs typeface="+mn-lt"/>
              </a:rPr>
              <a:t>Knowing what you want to do is essential to knowing what you want to evaluate</a:t>
            </a:r>
          </a:p>
        </p:txBody>
      </p:sp>
      <p:sp>
        <p:nvSpPr>
          <p:cNvPr id="47" name="Text Placeholder 46">
            <a:extLst>
              <a:ext uri="{FF2B5EF4-FFF2-40B4-BE49-F238E27FC236}">
                <a16:creationId xmlns:a16="http://schemas.microsoft.com/office/drawing/2014/main" id="{DDA232CE-EB44-41DD-920C-AEDD5C33D2A5}"/>
              </a:ext>
            </a:extLst>
          </p:cNvPr>
          <p:cNvSpPr>
            <a:spLocks noGrp="1"/>
          </p:cNvSpPr>
          <p:nvPr>
            <p:ph type="body" sz="quarter" idx="14"/>
          </p:nvPr>
        </p:nvSpPr>
        <p:spPr/>
        <p:txBody>
          <a:bodyPr vert="horz" lIns="91440" tIns="45720" rIns="91440" bIns="45720" rtlCol="0" anchor="t">
            <a:noAutofit/>
          </a:bodyPr>
          <a:lstStyle/>
          <a:p>
            <a:r>
              <a:rPr lang="en-US">
                <a:ea typeface="+mj-lt"/>
                <a:cs typeface="+mj-lt"/>
              </a:rPr>
              <a:t>Data Shouldn't be an Afterthought</a:t>
            </a:r>
            <a:endParaRPr lang="en-US"/>
          </a:p>
        </p:txBody>
      </p:sp>
      <p:sp>
        <p:nvSpPr>
          <p:cNvPr id="46" name="Text Placeholder 45">
            <a:extLst>
              <a:ext uri="{FF2B5EF4-FFF2-40B4-BE49-F238E27FC236}">
                <a16:creationId xmlns:a16="http://schemas.microsoft.com/office/drawing/2014/main" id="{A09D80D2-95FB-43C6-96F8-7EF7737C28BA}"/>
              </a:ext>
            </a:extLst>
          </p:cNvPr>
          <p:cNvSpPr>
            <a:spLocks noGrp="1"/>
          </p:cNvSpPr>
          <p:nvPr>
            <p:ph type="body" sz="quarter" idx="13"/>
          </p:nvPr>
        </p:nvSpPr>
        <p:spPr/>
        <p:txBody>
          <a:bodyPr vert="horz" lIns="91440" tIns="45720" rIns="91440" bIns="45720" rtlCol="0" anchor="t">
            <a:noAutofit/>
          </a:bodyPr>
          <a:lstStyle/>
          <a:p>
            <a:r>
              <a:rPr lang="en-US">
                <a:ea typeface="+mn-lt"/>
                <a:cs typeface="+mn-lt"/>
              </a:rPr>
              <a:t>Talk about Data at the Development Phase</a:t>
            </a:r>
            <a:endParaRPr lang="en-US"/>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952500" y="4474721"/>
            <a:ext cx="4838700" cy="315915"/>
          </a:xfrm>
        </p:spPr>
        <p:txBody>
          <a:bodyPr vert="horz" lIns="91440" tIns="45720" rIns="91440" bIns="45720" rtlCol="0" anchor="t">
            <a:noAutofit/>
          </a:bodyPr>
          <a:lstStyle/>
          <a:p>
            <a:r>
              <a:rPr lang="en-US">
                <a:ea typeface="+mj-lt"/>
                <a:cs typeface="+mj-lt"/>
              </a:rPr>
              <a:t>Technical Assistance</a:t>
            </a:r>
          </a:p>
          <a:p>
            <a:endParaRPr lang="en-US"/>
          </a:p>
        </p:txBody>
      </p:sp>
      <p:sp>
        <p:nvSpPr>
          <p:cNvPr id="48" name="Text Placeholder 47">
            <a:extLst>
              <a:ext uri="{FF2B5EF4-FFF2-40B4-BE49-F238E27FC236}">
                <a16:creationId xmlns:a16="http://schemas.microsoft.com/office/drawing/2014/main" id="{CEBFC0C0-C506-47F0-AE21-8A46DB86644A}"/>
              </a:ext>
            </a:extLst>
          </p:cNvPr>
          <p:cNvSpPr>
            <a:spLocks noGrp="1"/>
          </p:cNvSpPr>
          <p:nvPr>
            <p:ph type="body" sz="quarter" idx="15"/>
          </p:nvPr>
        </p:nvSpPr>
        <p:spPr>
          <a:xfrm>
            <a:off x="952500" y="4845625"/>
            <a:ext cx="4838700" cy="908340"/>
          </a:xfrm>
        </p:spPr>
        <p:txBody>
          <a:bodyPr vert="horz" lIns="91440" tIns="45720" rIns="91440" bIns="45720" rtlCol="0" anchor="t">
            <a:noAutofit/>
          </a:bodyPr>
          <a:lstStyle/>
          <a:p>
            <a:r>
              <a:rPr lang="en-US">
                <a:ea typeface="+mn-lt"/>
                <a:cs typeface="+mn-lt"/>
              </a:rPr>
              <a:t>Data familiarity </a:t>
            </a:r>
            <a:endParaRPr lang="en-US"/>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30</a:t>
            </a:fld>
            <a:endParaRPr lang="en-US"/>
          </a:p>
        </p:txBody>
      </p:sp>
      <p:pic>
        <p:nvPicPr>
          <p:cNvPr id="3" name="Picture 3">
            <a:extLst>
              <a:ext uri="{FF2B5EF4-FFF2-40B4-BE49-F238E27FC236}">
                <a16:creationId xmlns:a16="http://schemas.microsoft.com/office/drawing/2014/main" id="{A02801D0-FD61-4ABF-BDDF-49CBCDDDF607}"/>
              </a:ext>
            </a:extLst>
          </p:cNvPr>
          <p:cNvPicPr>
            <a:picLocks noChangeAspect="1"/>
          </p:cNvPicPr>
          <p:nvPr/>
        </p:nvPicPr>
        <p:blipFill>
          <a:blip r:embed="rId3"/>
          <a:stretch>
            <a:fillRect/>
          </a:stretch>
        </p:blipFill>
        <p:spPr>
          <a:xfrm>
            <a:off x="6698137" y="1858851"/>
            <a:ext cx="3627366" cy="4092931"/>
          </a:xfrm>
          <a:prstGeom prst="rect">
            <a:avLst/>
          </a:prstGeom>
        </p:spPr>
      </p:pic>
    </p:spTree>
    <p:extLst>
      <p:ext uri="{BB962C8B-B14F-4D97-AF65-F5344CB8AC3E}">
        <p14:creationId xmlns:p14="http://schemas.microsoft.com/office/powerpoint/2010/main" val="64384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31</a:t>
            </a:fld>
            <a:endParaRPr lang="en-US">
              <a:latin typeface="+mn-lt"/>
            </a:endParaRPr>
          </a:p>
        </p:txBody>
      </p:sp>
      <p:sp>
        <p:nvSpPr>
          <p:cNvPr id="9" name="Rectangle 8">
            <a:extLst>
              <a:ext uri="{FF2B5EF4-FFF2-40B4-BE49-F238E27FC236}">
                <a16:creationId xmlns:a16="http://schemas.microsoft.com/office/drawing/2014/main" id="{4E1A9F4F-313F-4B82-A5B8-BB142F2976AD}"/>
              </a:ext>
            </a:extLst>
          </p:cNvPr>
          <p:cNvSpPr/>
          <p:nvPr/>
        </p:nvSpPr>
        <p:spPr>
          <a:xfrm>
            <a:off x="715617" y="1358348"/>
            <a:ext cx="3332922" cy="12324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825EA6-F390-474B-A82F-CB42B12796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23163" y="910019"/>
            <a:ext cx="7556942" cy="5037961"/>
          </a:xfrm>
          <a:prstGeom prst="rect">
            <a:avLst/>
          </a:prstGeom>
        </p:spPr>
      </p:pic>
    </p:spTree>
    <p:extLst>
      <p:ext uri="{BB962C8B-B14F-4D97-AF65-F5344CB8AC3E}">
        <p14:creationId xmlns:p14="http://schemas.microsoft.com/office/powerpoint/2010/main" val="23584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964023" y="879063"/>
            <a:ext cx="4941477" cy="610863"/>
          </a:xfrm>
        </p:spPr>
        <p:txBody>
          <a:bodyPr anchor="b">
            <a:normAutofit/>
          </a:bodyPr>
          <a:lstStyle/>
          <a:p>
            <a:r>
              <a:rPr lang="en-US" sz="4100">
                <a:solidFill>
                  <a:schemeClr val="tx2"/>
                </a:solidFill>
              </a:rPr>
              <a:t>Contact Information</a:t>
            </a:r>
          </a:p>
        </p:txBody>
      </p:sp>
      <p:sp>
        <p:nvSpPr>
          <p:cNvPr id="68" name="Text Placeholder 2">
            <a:extLst>
              <a:ext uri="{FF2B5EF4-FFF2-40B4-BE49-F238E27FC236}">
                <a16:creationId xmlns:a16="http://schemas.microsoft.com/office/drawing/2014/main" id="{42FDBC92-1222-47CD-8099-F78C763D5350}"/>
              </a:ext>
            </a:extLst>
          </p:cNvPr>
          <p:cNvSpPr>
            <a:spLocks noGrp="1"/>
          </p:cNvSpPr>
          <p:nvPr>
            <p:ph type="body" sz="quarter" idx="10"/>
          </p:nvPr>
        </p:nvSpPr>
        <p:spPr>
          <a:xfrm>
            <a:off x="952500" y="2656904"/>
            <a:ext cx="4838700" cy="574318"/>
          </a:xfrm>
        </p:spPr>
        <p:txBody>
          <a:bodyPr/>
          <a:lstStyle/>
          <a:p>
            <a:r>
              <a:rPr lang="en-US"/>
              <a:t>ddelgadillo@noce.edu</a:t>
            </a:r>
          </a:p>
        </p:txBody>
      </p:sp>
      <p:sp>
        <p:nvSpPr>
          <p:cNvPr id="69" name="Text Placeholder 3">
            <a:extLst>
              <a:ext uri="{FF2B5EF4-FFF2-40B4-BE49-F238E27FC236}">
                <a16:creationId xmlns:a16="http://schemas.microsoft.com/office/drawing/2014/main" id="{D3E1D7DF-8E75-4FC9-9EDF-6BDF70878945}"/>
              </a:ext>
            </a:extLst>
          </p:cNvPr>
          <p:cNvSpPr>
            <a:spLocks noGrp="1"/>
          </p:cNvSpPr>
          <p:nvPr>
            <p:ph type="body" sz="quarter" idx="12"/>
          </p:nvPr>
        </p:nvSpPr>
        <p:spPr>
          <a:xfrm>
            <a:off x="952500" y="2286000"/>
            <a:ext cx="4838700" cy="315915"/>
          </a:xfrm>
        </p:spPr>
        <p:txBody>
          <a:bodyPr vert="horz" lIns="91440" tIns="45720" rIns="91440" bIns="45720" rtlCol="0" anchor="t">
            <a:noAutofit/>
          </a:bodyPr>
          <a:lstStyle/>
          <a:p>
            <a:r>
              <a:rPr lang="en-US" b="1"/>
              <a:t>Dulce Delgadillo	</a:t>
            </a:r>
          </a:p>
        </p:txBody>
      </p:sp>
      <p:sp>
        <p:nvSpPr>
          <p:cNvPr id="70" name="Text Placeholder 4">
            <a:extLst>
              <a:ext uri="{FF2B5EF4-FFF2-40B4-BE49-F238E27FC236}">
                <a16:creationId xmlns:a16="http://schemas.microsoft.com/office/drawing/2014/main" id="{ED6E43E8-03AA-459A-B44E-5B62B34EFE81}"/>
              </a:ext>
            </a:extLst>
          </p:cNvPr>
          <p:cNvSpPr>
            <a:spLocks noGrp="1"/>
          </p:cNvSpPr>
          <p:nvPr>
            <p:ph type="body" sz="quarter" idx="13"/>
          </p:nvPr>
        </p:nvSpPr>
        <p:spPr>
          <a:xfrm>
            <a:off x="953655" y="3841846"/>
            <a:ext cx="4838700" cy="636754"/>
          </a:xfrm>
        </p:spPr>
        <p:txBody>
          <a:bodyPr/>
          <a:lstStyle/>
          <a:p>
            <a:r>
              <a:rPr lang="en-US"/>
              <a:t>jmakabali@noce.edu </a:t>
            </a:r>
          </a:p>
        </p:txBody>
      </p:sp>
      <p:sp>
        <p:nvSpPr>
          <p:cNvPr id="71" name="Text Placeholder 5">
            <a:extLst>
              <a:ext uri="{FF2B5EF4-FFF2-40B4-BE49-F238E27FC236}">
                <a16:creationId xmlns:a16="http://schemas.microsoft.com/office/drawing/2014/main" id="{54E38967-CCA5-43E9-B636-D1F97C9E2871}"/>
              </a:ext>
            </a:extLst>
          </p:cNvPr>
          <p:cNvSpPr>
            <a:spLocks noGrp="1"/>
          </p:cNvSpPr>
          <p:nvPr>
            <p:ph type="body" sz="quarter" idx="14"/>
          </p:nvPr>
        </p:nvSpPr>
        <p:spPr>
          <a:xfrm>
            <a:off x="953655" y="3470942"/>
            <a:ext cx="4838700" cy="315915"/>
          </a:xfrm>
        </p:spPr>
        <p:txBody>
          <a:bodyPr/>
          <a:lstStyle/>
          <a:p>
            <a:r>
              <a:rPr lang="en-US" b="1"/>
              <a:t>Jason Makabali</a:t>
            </a:r>
            <a:endParaRPr lang="en-US"/>
          </a:p>
        </p:txBody>
      </p:sp>
      <p:sp>
        <p:nvSpPr>
          <p:cNvPr id="74" name="Text Placeholder 8">
            <a:extLst>
              <a:ext uri="{FF2B5EF4-FFF2-40B4-BE49-F238E27FC236}">
                <a16:creationId xmlns:a16="http://schemas.microsoft.com/office/drawing/2014/main" id="{11648B59-0796-4DA3-B40D-7890479BA88E}"/>
              </a:ext>
            </a:extLst>
          </p:cNvPr>
          <p:cNvSpPr>
            <a:spLocks noGrp="1"/>
          </p:cNvSpPr>
          <p:nvPr>
            <p:ph type="body" sz="quarter" idx="17"/>
          </p:nvPr>
        </p:nvSpPr>
        <p:spPr>
          <a:xfrm>
            <a:off x="6399647" y="2656904"/>
            <a:ext cx="4838700" cy="574318"/>
          </a:xfrm>
        </p:spPr>
        <p:txBody>
          <a:bodyPr/>
          <a:lstStyle/>
          <a:p>
            <a:r>
              <a:rPr lang="en-US"/>
              <a:t>jmanjarrez@noce.edu</a:t>
            </a:r>
          </a:p>
        </p:txBody>
      </p:sp>
      <p:sp>
        <p:nvSpPr>
          <p:cNvPr id="75" name="Text Placeholder 9">
            <a:extLst>
              <a:ext uri="{FF2B5EF4-FFF2-40B4-BE49-F238E27FC236}">
                <a16:creationId xmlns:a16="http://schemas.microsoft.com/office/drawing/2014/main" id="{B2FBD254-31B1-4225-BCBA-082585B220A2}"/>
              </a:ext>
            </a:extLst>
          </p:cNvPr>
          <p:cNvSpPr>
            <a:spLocks noGrp="1"/>
          </p:cNvSpPr>
          <p:nvPr>
            <p:ph type="body" sz="quarter" idx="18"/>
          </p:nvPr>
        </p:nvSpPr>
        <p:spPr>
          <a:xfrm>
            <a:off x="6399647" y="2286000"/>
            <a:ext cx="4838700" cy="315915"/>
          </a:xfrm>
        </p:spPr>
        <p:txBody>
          <a:bodyPr/>
          <a:lstStyle/>
          <a:p>
            <a:r>
              <a:rPr lang="en-US" b="1"/>
              <a:t>Janeth </a:t>
            </a:r>
            <a:r>
              <a:rPr lang="en-US" b="1" err="1"/>
              <a:t>Manjarrez</a:t>
            </a:r>
            <a:endParaRPr lang="en-US" b="1"/>
          </a:p>
          <a:p>
            <a:endParaRPr lang="en-US"/>
          </a:p>
        </p:txBody>
      </p:sp>
      <p:sp>
        <p:nvSpPr>
          <p:cNvPr id="11" name="Subtitle 10">
            <a:extLst>
              <a:ext uri="{FF2B5EF4-FFF2-40B4-BE49-F238E27FC236}">
                <a16:creationId xmlns:a16="http://schemas.microsoft.com/office/drawing/2014/main" id="{F0F25866-5DB1-334A-8037-692579FBDE39}"/>
              </a:ext>
            </a:extLst>
          </p:cNvPr>
          <p:cNvSpPr>
            <a:spLocks noGrp="1"/>
          </p:cNvSpPr>
          <p:nvPr>
            <p:ph type="body" sz="quarter" idx="19"/>
          </p:nvPr>
        </p:nvSpPr>
        <p:spPr>
          <a:xfrm>
            <a:off x="6399647" y="3841846"/>
            <a:ext cx="4838700" cy="636754"/>
          </a:xfrm>
        </p:spPr>
        <p:txBody>
          <a:bodyPr>
            <a:normAutofit/>
          </a:bodyPr>
          <a:lstStyle/>
          <a:p>
            <a:r>
              <a:rPr lang="en-US" sz="1500"/>
              <a:t>huppal@noce.edu</a:t>
            </a:r>
          </a:p>
          <a:p>
            <a:endParaRPr lang="en-US" sz="1500"/>
          </a:p>
        </p:txBody>
      </p:sp>
      <p:sp>
        <p:nvSpPr>
          <p:cNvPr id="76" name="Text Placeholder 11">
            <a:extLst>
              <a:ext uri="{FF2B5EF4-FFF2-40B4-BE49-F238E27FC236}">
                <a16:creationId xmlns:a16="http://schemas.microsoft.com/office/drawing/2014/main" id="{A3AE09E3-AA4D-4552-AB33-C8F874D90A59}"/>
              </a:ext>
            </a:extLst>
          </p:cNvPr>
          <p:cNvSpPr>
            <a:spLocks noGrp="1"/>
          </p:cNvSpPr>
          <p:nvPr>
            <p:ph type="body" sz="quarter" idx="20"/>
          </p:nvPr>
        </p:nvSpPr>
        <p:spPr>
          <a:xfrm>
            <a:off x="6399647" y="3470942"/>
            <a:ext cx="4838700" cy="315915"/>
          </a:xfrm>
        </p:spPr>
        <p:txBody>
          <a:bodyPr/>
          <a:lstStyle/>
          <a:p>
            <a:r>
              <a:rPr lang="en-US" b="1"/>
              <a:t>Harpreet Uppal</a:t>
            </a:r>
            <a:endParaRPr lang="en-US"/>
          </a:p>
        </p:txBody>
      </p:sp>
      <p:sp>
        <p:nvSpPr>
          <p:cNvPr id="79" name="Slide Number Placeholder 14">
            <a:extLst>
              <a:ext uri="{FF2B5EF4-FFF2-40B4-BE49-F238E27FC236}">
                <a16:creationId xmlns:a16="http://schemas.microsoft.com/office/drawing/2014/main" id="{C64BC13F-6658-4477-805F-2B8AB6E82F28}"/>
              </a:ext>
            </a:extLst>
          </p:cNvPr>
          <p:cNvSpPr>
            <a:spLocks noGrp="1"/>
          </p:cNvSpPr>
          <p:nvPr>
            <p:ph type="sldNum" sz="quarter" idx="23"/>
          </p:nvPr>
        </p:nvSpPr>
        <p:spPr>
          <a:xfrm>
            <a:off x="971550" y="6332220"/>
            <a:ext cx="523240" cy="247651"/>
          </a:xfrm>
        </p:spPr>
        <p:txBody>
          <a:bodyPr/>
          <a:lstStyle/>
          <a:p>
            <a:pPr>
              <a:spcAft>
                <a:spcPts val="600"/>
              </a:spcAft>
            </a:pPr>
            <a:fld id="{294A09A9-5501-47C1-A89A-A340965A2BE2}" type="slidenum">
              <a:rPr lang="en-US" smtClean="0"/>
              <a:pPr>
                <a:spcAft>
                  <a:spcPts val="600"/>
                </a:spcAft>
              </a:pPr>
              <a:t>32</a:t>
            </a:fld>
            <a:endParaRPr lang="en-US">
              <a:latin typeface="+mn-lt"/>
            </a:endParaRPr>
          </a:p>
        </p:txBody>
      </p:sp>
    </p:spTree>
    <p:extLst>
      <p:ext uri="{BB962C8B-B14F-4D97-AF65-F5344CB8AC3E}">
        <p14:creationId xmlns:p14="http://schemas.microsoft.com/office/powerpoint/2010/main" val="233667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fontScale="90000"/>
          </a:bodyPr>
          <a:lstStyle/>
          <a:p>
            <a:r>
              <a:rPr lang="en-US">
                <a:solidFill>
                  <a:schemeClr val="tx2"/>
                </a:solidFill>
              </a:rPr>
              <a:t>NOCRC Resource Allocation Process for CAEP Program Areas</a:t>
            </a: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pPr marL="285750" indent="-285750">
              <a:buChar char="•"/>
            </a:pPr>
            <a:r>
              <a:rPr lang="en-US" sz="1800">
                <a:ea typeface="+mn-lt"/>
                <a:cs typeface="+mn-lt"/>
              </a:rPr>
              <a:t>Current tools used to determine resource allocation for CAEP strategies/activities</a:t>
            </a:r>
          </a:p>
          <a:p>
            <a:pPr marL="285750" indent="-285750">
              <a:buFont typeface="Arial" panose="020B0604020202020204" pitchFamily="34" charset="0"/>
              <a:buChar char="•"/>
            </a:pPr>
            <a:r>
              <a:rPr lang="en-US" sz="1800"/>
              <a:t>Connecting CAEP outcomes to existing decision-making processes for CAEP </a:t>
            </a:r>
            <a:r>
              <a:rPr lang="en-US" sz="1800">
                <a:ea typeface="+mn-lt"/>
                <a:cs typeface="+mn-lt"/>
              </a:rPr>
              <a:t>strategies/activities</a:t>
            </a:r>
            <a:endParaRPr lang="en-US" sz="1800"/>
          </a:p>
          <a:p>
            <a:pPr marL="285750" indent="-285750">
              <a:buFont typeface="Arial" panose="020B0604020202020204" pitchFamily="34" charset="0"/>
              <a:buChar char="•"/>
            </a:pPr>
            <a:r>
              <a:rPr lang="en-US" sz="1800"/>
              <a:t>Decision to revamp CAEP </a:t>
            </a:r>
            <a:r>
              <a:rPr lang="en-US" sz="1800">
                <a:ea typeface="+mn-lt"/>
                <a:cs typeface="+mn-lt"/>
              </a:rPr>
              <a:t>strategies/activities </a:t>
            </a:r>
            <a:r>
              <a:rPr lang="en-US" sz="1800"/>
              <a:t>proposal templates and scoring rubric</a:t>
            </a:r>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4</a:t>
            </a:fld>
            <a:endParaRPr lang="en-US">
              <a:latin typeface="+mn-lt"/>
            </a:endParaRPr>
          </a:p>
        </p:txBody>
      </p:sp>
    </p:spTree>
    <p:extLst>
      <p:ext uri="{BB962C8B-B14F-4D97-AF65-F5344CB8AC3E}">
        <p14:creationId xmlns:p14="http://schemas.microsoft.com/office/powerpoint/2010/main" val="134910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2A59A-7202-4F50-B57A-19BEF805044D}"/>
              </a:ext>
            </a:extLst>
          </p:cNvPr>
          <p:cNvSpPr>
            <a:spLocks noGrp="1"/>
          </p:cNvSpPr>
          <p:nvPr>
            <p:ph type="dt" sz="half" idx="10"/>
          </p:nvPr>
        </p:nvSpPr>
        <p:spPr/>
        <p:txBody>
          <a:bodyPr/>
          <a:lstStyle/>
          <a:p>
            <a:fld id="{6FCA8E82-58CD-E045-8B98-B7A85B79B752}" type="datetime4">
              <a:rPr lang="en-US" smtClean="0"/>
              <a:pPr/>
              <a:t>November 3, 2020</a:t>
            </a:fld>
            <a:endParaRPr lang="en-US">
              <a:latin typeface="+mn-lt"/>
            </a:endParaRPr>
          </a:p>
        </p:txBody>
      </p:sp>
      <p:sp>
        <p:nvSpPr>
          <p:cNvPr id="3" name="Footer Placeholder 2">
            <a:extLst>
              <a:ext uri="{FF2B5EF4-FFF2-40B4-BE49-F238E27FC236}">
                <a16:creationId xmlns:a16="http://schemas.microsoft.com/office/drawing/2014/main" id="{C25CAE1E-470C-4738-A0B7-266F6D8DE255}"/>
              </a:ext>
            </a:extLst>
          </p:cNvPr>
          <p:cNvSpPr>
            <a:spLocks noGrp="1"/>
          </p:cNvSpPr>
          <p:nvPr>
            <p:ph type="ftr" sz="quarter" idx="11"/>
          </p:nvPr>
        </p:nvSpPr>
        <p:spPr/>
        <p:txBody>
          <a:bodyPr/>
          <a:lstStyle/>
          <a:p>
            <a:r>
              <a:rPr lang="en-US"/>
              <a:t>Annual Review</a:t>
            </a:r>
            <a:endParaRPr lang="en-US" b="0"/>
          </a:p>
        </p:txBody>
      </p:sp>
      <p:sp>
        <p:nvSpPr>
          <p:cNvPr id="4" name="Slide Number Placeholder 3">
            <a:extLst>
              <a:ext uri="{FF2B5EF4-FFF2-40B4-BE49-F238E27FC236}">
                <a16:creationId xmlns:a16="http://schemas.microsoft.com/office/drawing/2014/main" id="{FE68B8D7-E416-4AD2-8964-22BDF8DDC22F}"/>
              </a:ext>
            </a:extLst>
          </p:cNvPr>
          <p:cNvSpPr>
            <a:spLocks noGrp="1"/>
          </p:cNvSpPr>
          <p:nvPr>
            <p:ph type="sldNum" sz="quarter" idx="12"/>
          </p:nvPr>
        </p:nvSpPr>
        <p:spPr/>
        <p:txBody>
          <a:bodyPr/>
          <a:lstStyle/>
          <a:p>
            <a:fld id="{294A09A9-5501-47C1-A89A-A340965A2BE2}" type="slidenum">
              <a:rPr lang="en-US" smtClean="0"/>
              <a:pPr/>
              <a:t>5</a:t>
            </a:fld>
            <a:endParaRPr lang="en-US">
              <a:latin typeface="+mn-lt"/>
            </a:endParaRPr>
          </a:p>
        </p:txBody>
      </p:sp>
      <p:pic>
        <p:nvPicPr>
          <p:cNvPr id="6" name="Picture 5">
            <a:extLst>
              <a:ext uri="{FF2B5EF4-FFF2-40B4-BE49-F238E27FC236}">
                <a16:creationId xmlns:a16="http://schemas.microsoft.com/office/drawing/2014/main" id="{0A436337-855C-4463-8201-931FD4913E0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486400" y="185809"/>
            <a:ext cx="1219200" cy="510126"/>
          </a:xfrm>
          <a:prstGeom prst="rect">
            <a:avLst/>
          </a:prstGeom>
        </p:spPr>
      </p:pic>
      <p:sp>
        <p:nvSpPr>
          <p:cNvPr id="7" name="Rectangle 6">
            <a:extLst>
              <a:ext uri="{FF2B5EF4-FFF2-40B4-BE49-F238E27FC236}">
                <a16:creationId xmlns:a16="http://schemas.microsoft.com/office/drawing/2014/main" id="{22B772A1-D392-485B-ACC1-8D605F18049B}"/>
              </a:ext>
            </a:extLst>
          </p:cNvPr>
          <p:cNvSpPr/>
          <p:nvPr>
            <p:custDataLst>
              <p:tags r:id="rId3"/>
            </p:custDataLst>
          </p:nvPr>
        </p:nvSpPr>
        <p:spPr>
          <a:xfrm>
            <a:off x="0" y="1714500"/>
            <a:ext cx="12192000" cy="3429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424242"/>
                </a:solidFill>
              </a:rPr>
              <a:t>Does your consortium have a resource allocation model/process?</a:t>
            </a:r>
          </a:p>
        </p:txBody>
      </p:sp>
      <p:sp>
        <p:nvSpPr>
          <p:cNvPr id="8" name="Rectangle 7">
            <a:extLst>
              <a:ext uri="{FF2B5EF4-FFF2-40B4-BE49-F238E27FC236}">
                <a16:creationId xmlns:a16="http://schemas.microsoft.com/office/drawing/2014/main" id="{4A9052B2-8B55-439C-B8B0-347228582F44}"/>
              </a:ext>
            </a:extLst>
          </p:cNvPr>
          <p:cNvSpPr/>
          <p:nvPr>
            <p:custDataLst>
              <p:tags r:id="rId4"/>
            </p:custDataLst>
          </p:nvPr>
        </p:nvSpPr>
        <p:spPr>
          <a:xfrm>
            <a:off x="0" y="5143500"/>
            <a:ext cx="12192000" cy="17145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a:solidFill>
                  <a:srgbClr val="39AC37"/>
                </a:solidFill>
              </a:rPr>
              <a:t>ⓘ</a:t>
            </a:r>
            <a:r>
              <a:rPr lang="en-US" sz="1400">
                <a:solidFill>
                  <a:srgbClr val="424242"/>
                </a:solidFill>
              </a:rPr>
              <a:t> Start presenting to display the poll results on this slide.</a:t>
            </a:r>
          </a:p>
        </p:txBody>
      </p:sp>
      <p:sp>
        <p:nvSpPr>
          <p:cNvPr id="9" name="Title 2">
            <a:extLst>
              <a:ext uri="{FF2B5EF4-FFF2-40B4-BE49-F238E27FC236}">
                <a16:creationId xmlns:a16="http://schemas.microsoft.com/office/drawing/2014/main" id="{64B224B6-79B9-4204-A518-089FBB39A56C}"/>
              </a:ext>
            </a:extLst>
          </p:cNvPr>
          <p:cNvSpPr txBox="1">
            <a:spLocks/>
          </p:cNvSpPr>
          <p:nvPr/>
        </p:nvSpPr>
        <p:spPr>
          <a:xfrm>
            <a:off x="1070159" y="1008044"/>
            <a:ext cx="9723551" cy="706456"/>
          </a:xfrm>
          <a:prstGeom prst="rect">
            <a:avLst/>
          </a:prstGeom>
        </p:spPr>
        <p:txBody>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chemeClr val="tx2"/>
                </a:solidFill>
              </a:rPr>
              <a:t>Let’s take a poll!</a:t>
            </a:r>
          </a:p>
        </p:txBody>
      </p:sp>
    </p:spTree>
    <p:custDataLst>
      <p:tags r:id="rId1"/>
    </p:custDataLst>
    <p:extLst>
      <p:ext uri="{BB962C8B-B14F-4D97-AF65-F5344CB8AC3E}">
        <p14:creationId xmlns:p14="http://schemas.microsoft.com/office/powerpoint/2010/main" val="22334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p:txBody>
          <a:bodyPr/>
          <a:lstStyle/>
          <a:p>
            <a:r>
              <a:rPr lang="en-US"/>
              <a:t>Alignment to CAEP metrics</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p:txBody>
          <a:bodyPr/>
          <a:lstStyle/>
          <a:p>
            <a:endParaRPr lang="en-US"/>
          </a:p>
          <a:p>
            <a:pPr marL="0" indent="0">
              <a:buNone/>
            </a:pPr>
            <a:endParaRPr lang="en-US"/>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a:lstStyle/>
          <a:p>
            <a:pPr algn="l"/>
            <a:fld id="{294A09A9-5501-47C1-A89A-A340965A2BE2}" type="slidenum">
              <a:rPr lang="en-US" smtClean="0"/>
              <a:pPr algn="l"/>
              <a:t>6</a:t>
            </a:fld>
            <a:endParaRPr lang="en-US"/>
          </a:p>
        </p:txBody>
      </p:sp>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a:lstStyle/>
          <a:p>
            <a:r>
              <a:rPr lang="en-US">
                <a:solidFill>
                  <a:schemeClr val="tx2"/>
                </a:solidFill>
              </a:rPr>
              <a:t>Goals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p:txBody>
          <a:bodyPr/>
          <a:lstStyle/>
          <a:p>
            <a:r>
              <a:rPr lang="en-US"/>
              <a:t>Inclusion of data collection efforts</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964023" y="2786446"/>
            <a:ext cx="4827178" cy="1942138"/>
          </a:xfrm>
        </p:spPr>
        <p:txBody>
          <a:bodyPr/>
          <a:lstStyle/>
          <a:p>
            <a:endParaRPr lang="en-US"/>
          </a:p>
          <a:p>
            <a:endParaRPr lang="en-US"/>
          </a:p>
        </p:txBody>
      </p:sp>
      <p:pic>
        <p:nvPicPr>
          <p:cNvPr id="1026" name="Picture 2">
            <a:extLst>
              <a:ext uri="{FF2B5EF4-FFF2-40B4-BE49-F238E27FC236}">
                <a16:creationId xmlns:a16="http://schemas.microsoft.com/office/drawing/2014/main" id="{4D811ACF-A495-421A-A771-EAA2D876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170" y="2567097"/>
            <a:ext cx="2920165" cy="36326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7BC0F0F-95F9-4E55-976C-957423F59B4E}"/>
              </a:ext>
            </a:extLst>
          </p:cNvPr>
          <p:cNvPicPr>
            <a:picLocks noChangeAspect="1"/>
          </p:cNvPicPr>
          <p:nvPr/>
        </p:nvPicPr>
        <p:blipFill>
          <a:blip r:embed="rId4">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dgm="http://schemas.openxmlformats.org/drawingml/2006/diagram" xmlns:a14="http://schemas.microsoft.com/office/drawing/2010/main" xmlns:a16="http://schemas.microsoft.com/office/drawing/2014/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8BD47E26-7891-4D34-BCCB-DBB590D5486C}"/>
              </a:ext>
            </a:extLst>
          </a:blip>
          <a:stretch>
            <a:fillRect/>
          </a:stretch>
        </p:blipFill>
        <p:spPr>
          <a:xfrm>
            <a:off x="6400801" y="2569594"/>
            <a:ext cx="2878051" cy="3630168"/>
          </a:xfrm>
          <a:prstGeom prst="rect">
            <a:avLst/>
          </a:prstGeom>
        </p:spPr>
      </p:pic>
    </p:spTree>
    <p:extLst>
      <p:ext uri="{BB962C8B-B14F-4D97-AF65-F5344CB8AC3E}">
        <p14:creationId xmlns:p14="http://schemas.microsoft.com/office/powerpoint/2010/main" val="76767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10D8D57-C1E5-4F69-B300-1487C63086BC}"/>
              </a:ext>
            </a:extLst>
          </p:cNvPr>
          <p:cNvSpPr txBox="1"/>
          <p:nvPr/>
        </p:nvSpPr>
        <p:spPr>
          <a:xfrm>
            <a:off x="1533525" y="2505670"/>
            <a:ext cx="8268843" cy="923330"/>
          </a:xfrm>
          <a:prstGeom prst="rect">
            <a:avLst/>
          </a:prstGeom>
          <a:noFill/>
        </p:spPr>
        <p:txBody>
          <a:bodyPr wrap="square" rtlCol="0">
            <a:spAutoFit/>
          </a:bodyPr>
          <a:lstStyle/>
          <a:p>
            <a:r>
              <a:rPr lang="en-US" sz="5400" b="1"/>
              <a:t>Strategy Proposal Template</a:t>
            </a:r>
          </a:p>
        </p:txBody>
      </p:sp>
    </p:spTree>
    <p:extLst>
      <p:ext uri="{BB962C8B-B14F-4D97-AF65-F5344CB8AC3E}">
        <p14:creationId xmlns:p14="http://schemas.microsoft.com/office/powerpoint/2010/main" val="210546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fontScale="90000"/>
          </a:bodyPr>
          <a:lstStyle/>
          <a:p>
            <a:r>
              <a:rPr lang="en-US">
                <a:solidFill>
                  <a:schemeClr val="tx2"/>
                </a:solidFill>
              </a:rPr>
              <a:t>Proposal Criterion: </a:t>
            </a:r>
            <a:r>
              <a:rPr lang="en-US" sz="3100">
                <a:solidFill>
                  <a:schemeClr val="tx2"/>
                </a:solidFill>
              </a:rPr>
              <a:t>Background and Significance</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u="none" strike="noStrike" baseline="0">
                <a:ea typeface="+mn-lt"/>
                <a:cs typeface="+mn-lt"/>
              </a:rPr>
              <a:t>Identify the problem to be addressed and the needs to be met by the strategy/program. Describe the proposed project and how it will enhance the community. Include any relevant research and/or data that is relevant to support the proposed strategy/program.</a:t>
            </a:r>
            <a:r>
              <a:rPr lang="en-US" sz="1800">
                <a:ea typeface="+mn-lt"/>
                <a:cs typeface="+mn-lt"/>
              </a:rPr>
              <a:t> </a:t>
            </a:r>
            <a:endParaRPr lang="en-US">
              <a:ea typeface="+mn-lt"/>
              <a:cs typeface="+mn-lt"/>
            </a:endParaRPr>
          </a:p>
          <a:p>
            <a:r>
              <a:rPr lang="en-US" sz="1800">
                <a:ea typeface="+mn-lt"/>
                <a:cs typeface="+mn-lt"/>
              </a:rPr>
              <a:t>Questions to consider: Who is the target population? What gaps are you trying to address/close through the implementation of your proposed strategy/program?</a:t>
            </a:r>
            <a:endParaRPr lang="en-US"/>
          </a:p>
          <a:p>
            <a:r>
              <a:rPr lang="en-US" sz="1800" b="1"/>
              <a:t>Why We Asked?</a:t>
            </a:r>
            <a:endParaRPr lang="en-US"/>
          </a:p>
          <a:p>
            <a:pPr marL="285750" indent="-285750">
              <a:buFont typeface="Arial" panose="020B0604020202020204" pitchFamily="34" charset="0"/>
              <a:buChar char="•"/>
            </a:pPr>
            <a:r>
              <a:rPr lang="en-US" sz="1800"/>
              <a:t>Community Needs</a:t>
            </a:r>
          </a:p>
          <a:p>
            <a:pPr marL="285750" indent="-285750">
              <a:buFont typeface="Arial" panose="020B0604020202020204" pitchFamily="34" charset="0"/>
              <a:buChar char="•"/>
            </a:pPr>
            <a:endParaRPr lang="en-US" sz="1800"/>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8</a:t>
            </a:fld>
            <a:endParaRPr lang="en-US">
              <a:latin typeface="+mn-lt"/>
            </a:endParaRPr>
          </a:p>
        </p:txBody>
      </p:sp>
    </p:spTree>
    <p:extLst>
      <p:ext uri="{BB962C8B-B14F-4D97-AF65-F5344CB8AC3E}">
        <p14:creationId xmlns:p14="http://schemas.microsoft.com/office/powerpoint/2010/main" val="380976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0E968-013C-46CA-8755-24400F39DDB7}"/>
              </a:ext>
            </a:extLst>
          </p:cNvPr>
          <p:cNvSpPr>
            <a:spLocks noGrp="1"/>
          </p:cNvSpPr>
          <p:nvPr>
            <p:ph type="title"/>
          </p:nvPr>
        </p:nvSpPr>
        <p:spPr>
          <a:xfrm>
            <a:off x="964023" y="879063"/>
            <a:ext cx="9723551" cy="706456"/>
          </a:xfrm>
        </p:spPr>
        <p:txBody>
          <a:bodyPr>
            <a:normAutofit/>
          </a:bodyPr>
          <a:lstStyle/>
          <a:p>
            <a:r>
              <a:rPr lang="en-US">
                <a:solidFill>
                  <a:schemeClr val="tx2"/>
                </a:solidFill>
              </a:rPr>
              <a:t>Proposal Criterion: </a:t>
            </a:r>
            <a:r>
              <a:rPr lang="en-US" sz="3100">
                <a:solidFill>
                  <a:schemeClr val="tx2"/>
                </a:solidFill>
              </a:rPr>
              <a:t>Regionally Inclusive</a:t>
            </a:r>
            <a:endParaRPr lang="en-US">
              <a:solidFill>
                <a:schemeClr val="tx2"/>
              </a:solidFill>
            </a:endParaRPr>
          </a:p>
        </p:txBody>
      </p:sp>
      <p:sp>
        <p:nvSpPr>
          <p:cNvPr id="4" name="Text Placeholder 3">
            <a:extLst>
              <a:ext uri="{FF2B5EF4-FFF2-40B4-BE49-F238E27FC236}">
                <a16:creationId xmlns:a16="http://schemas.microsoft.com/office/drawing/2014/main" id="{3940F019-0D33-448D-B33A-38D6A31DEA55}"/>
              </a:ext>
            </a:extLst>
          </p:cNvPr>
          <p:cNvSpPr>
            <a:spLocks noGrp="1"/>
          </p:cNvSpPr>
          <p:nvPr>
            <p:ph type="body" sz="quarter" idx="11"/>
          </p:nvPr>
        </p:nvSpPr>
        <p:spPr>
          <a:xfrm>
            <a:off x="952499" y="2289362"/>
            <a:ext cx="9802187" cy="3163481"/>
          </a:xfrm>
        </p:spPr>
        <p:txBody>
          <a:bodyPr vert="horz" lIns="0" tIns="0" rIns="0" bIns="0" rtlCol="0" anchor="t">
            <a:noAutofit/>
          </a:bodyPr>
          <a:lstStyle/>
          <a:p>
            <a:r>
              <a:rPr lang="en-US" sz="1800" u="none" strike="noStrike" baseline="0">
                <a:ea typeface="+mn-lt"/>
                <a:cs typeface="+mn-lt"/>
              </a:rPr>
              <a:t>Describe how </a:t>
            </a:r>
            <a:r>
              <a:rPr lang="en-US" sz="1800">
                <a:ea typeface="+mn-lt"/>
                <a:cs typeface="+mn-lt"/>
              </a:rPr>
              <a:t>your proposal incorporates consortium members/partners throughout </a:t>
            </a:r>
            <a:r>
              <a:rPr lang="en-US" sz="1800" u="none" strike="noStrike" baseline="0">
                <a:ea typeface="+mn-lt"/>
                <a:cs typeface="+mn-lt"/>
              </a:rPr>
              <a:t>the </a:t>
            </a:r>
            <a:r>
              <a:rPr lang="en-US" sz="1800">
                <a:ea typeface="+mn-lt"/>
                <a:cs typeface="+mn-lt"/>
              </a:rPr>
              <a:t>region</a:t>
            </a:r>
            <a:r>
              <a:rPr lang="en-US" sz="1800" u="none" strike="noStrike" baseline="0">
                <a:ea typeface="+mn-lt"/>
                <a:cs typeface="+mn-lt"/>
              </a:rPr>
              <a:t>. </a:t>
            </a:r>
            <a:r>
              <a:rPr lang="en-US" sz="1800">
                <a:ea typeface="+mn-lt"/>
                <a:cs typeface="+mn-lt"/>
              </a:rPr>
              <a:t>Describe </a:t>
            </a:r>
            <a:r>
              <a:rPr lang="en-US" sz="1800" u="none" strike="noStrike" baseline="0">
                <a:ea typeface="+mn-lt"/>
                <a:cs typeface="+mn-lt"/>
              </a:rPr>
              <a:t>any </a:t>
            </a:r>
            <a:r>
              <a:rPr lang="en-US" sz="1800">
                <a:ea typeface="+mn-lt"/>
                <a:cs typeface="+mn-lt"/>
              </a:rPr>
              <a:t>existing regional partnerships, ongoing relationship building </a:t>
            </a:r>
            <a:r>
              <a:rPr lang="en-US" sz="1800" u="none" strike="noStrike" baseline="0">
                <a:ea typeface="+mn-lt"/>
                <a:cs typeface="+mn-lt"/>
              </a:rPr>
              <a:t>and/or </a:t>
            </a:r>
            <a:r>
              <a:rPr lang="en-US" sz="1800">
                <a:ea typeface="+mn-lt"/>
                <a:cs typeface="+mn-lt"/>
              </a:rPr>
              <a:t>communication efforts involved</a:t>
            </a:r>
            <a:r>
              <a:rPr lang="en-US" sz="1800" u="none" strike="noStrike" baseline="0">
                <a:ea typeface="+mn-lt"/>
                <a:cs typeface="+mn-lt"/>
              </a:rPr>
              <a:t>.</a:t>
            </a:r>
            <a:endParaRPr lang="en-US">
              <a:ea typeface="+mn-lt"/>
              <a:cs typeface="+mn-lt"/>
            </a:endParaRPr>
          </a:p>
          <a:p>
            <a:r>
              <a:rPr lang="en-US" sz="1800">
                <a:ea typeface="+mn-lt"/>
                <a:cs typeface="+mn-lt"/>
              </a:rPr>
              <a:t>Questions to consider: How will the project include partnership and visibility with community partners? What partnerships are being built and/or strengthened through the implementation of the proposed strategy/program?</a:t>
            </a:r>
            <a:endParaRPr lang="en-US"/>
          </a:p>
          <a:p>
            <a:r>
              <a:rPr lang="en-US" sz="1800" b="1"/>
              <a:t>Why We Asked?</a:t>
            </a:r>
            <a:endParaRPr lang="en-US"/>
          </a:p>
          <a:p>
            <a:pPr marL="285750" indent="-285750">
              <a:buFont typeface="Arial" panose="020B0604020202020204" pitchFamily="34" charset="0"/>
              <a:buChar char="•"/>
            </a:pPr>
            <a:r>
              <a:rPr lang="en-US" sz="1800"/>
              <a:t>Leveraging Partnerships</a:t>
            </a:r>
          </a:p>
          <a:p>
            <a:endParaRPr lang="en-US" b="1"/>
          </a:p>
        </p:txBody>
      </p:sp>
      <p:sp>
        <p:nvSpPr>
          <p:cNvPr id="7" name="Slide Number Placeholder 6">
            <a:extLst>
              <a:ext uri="{FF2B5EF4-FFF2-40B4-BE49-F238E27FC236}">
                <a16:creationId xmlns:a16="http://schemas.microsoft.com/office/drawing/2014/main" id="{7777F68D-AD52-4280-B17B-73F0C3AF26FA}"/>
              </a:ext>
            </a:extLst>
          </p:cNvPr>
          <p:cNvSpPr>
            <a:spLocks noGrp="1"/>
          </p:cNvSpPr>
          <p:nvPr>
            <p:ph type="sldNum" sz="quarter" idx="16"/>
          </p:nvPr>
        </p:nvSpPr>
        <p:spPr/>
        <p:txBody>
          <a:bodyPr/>
          <a:lstStyle/>
          <a:p>
            <a:fld id="{294A09A9-5501-47C1-A89A-A340965A2BE2}" type="slidenum">
              <a:rPr lang="en-US" smtClean="0"/>
              <a:pPr/>
              <a:t>9</a:t>
            </a:fld>
            <a:endParaRPr lang="en-US">
              <a:latin typeface="+mn-lt"/>
            </a:endParaRPr>
          </a:p>
        </p:txBody>
      </p:sp>
    </p:spTree>
    <p:extLst>
      <p:ext uri="{BB962C8B-B14F-4D97-AF65-F5344CB8AC3E}">
        <p14:creationId xmlns:p14="http://schemas.microsoft.com/office/powerpoint/2010/main" val="2979535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e74a8b24-57e0-4bce-9f43-87a43f6786f1"/>
  <p:tag name="SLIDO_APP_VERSION" val="0.14.0.1020"/>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2MDM4MTA5MjB9"/>
</p:tagLst>
</file>

<file path=ppt/tags/tag11.xml><?xml version="1.0" encoding="utf-8"?>
<p:tagLst xmlns:a="http://schemas.openxmlformats.org/drawingml/2006/main" xmlns:r="http://schemas.openxmlformats.org/officeDocument/2006/relationships" xmlns:p="http://schemas.openxmlformats.org/presentationml/2006/main">
  <p:tag name="SLIDO_ELEMENT" val="logo"/>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MDM4MTA3ODF9"/>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MDM4MTA4NzN9"/>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Theme1">
  <a:themeElements>
    <a:clrScheme name="NOCRC">
      <a:dk1>
        <a:srgbClr val="000000"/>
      </a:dk1>
      <a:lt1>
        <a:srgbClr val="FFFFFF"/>
      </a:lt1>
      <a:dk2>
        <a:srgbClr val="E4E4E4"/>
      </a:dk2>
      <a:lt2>
        <a:srgbClr val="005F85"/>
      </a:lt2>
      <a:accent1>
        <a:srgbClr val="A9D4DB"/>
      </a:accent1>
      <a:accent2>
        <a:srgbClr val="F99C24"/>
      </a:accent2>
      <a:accent3>
        <a:srgbClr val="0096D6"/>
      </a:accent3>
      <a:accent4>
        <a:srgbClr val="AA5881"/>
      </a:accent4>
      <a:accent5>
        <a:srgbClr val="E06742"/>
      </a:accent5>
      <a:accent6>
        <a:srgbClr val="F99C24"/>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E0FB022A7BA46AAFC23DE062B4BE6" ma:contentTypeVersion="11" ma:contentTypeDescription="Create a new document." ma:contentTypeScope="" ma:versionID="a0882bd64c34224d4db5fd232574e894">
  <xsd:schema xmlns:xsd="http://www.w3.org/2001/XMLSchema" xmlns:xs="http://www.w3.org/2001/XMLSchema" xmlns:p="http://schemas.microsoft.com/office/2006/metadata/properties" xmlns:ns2="e6f542c8-1406-40c8-891d-53d49938c744" xmlns:ns3="3380beb0-5285-4870-af08-f714c18787d7" targetNamespace="http://schemas.microsoft.com/office/2006/metadata/properties" ma:root="true" ma:fieldsID="3b04cd72782bcf8fd8bff1c31aaecf56" ns2:_="" ns3:_="">
    <xsd:import namespace="e6f542c8-1406-40c8-891d-53d49938c744"/>
    <xsd:import namespace="3380beb0-5285-4870-af08-f714c1878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542c8-1406-40c8-891d-53d49938c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80beb0-5285-4870-af08-f714c18787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6f542c8-1406-40c8-891d-53d49938c7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156A9D-582B-45A8-B6A7-ABB4415F3952}"/>
</file>

<file path=customXml/itemProps2.xml><?xml version="1.0" encoding="utf-8"?>
<ds:datastoreItem xmlns:ds="http://schemas.openxmlformats.org/officeDocument/2006/customXml" ds:itemID="{09EC1AB0-9704-404D-B6D3-819D938AC55B}">
  <ds:schemaRefs>
    <ds:schemaRef ds:uri="231722e6-2931-4e8c-ad78-057640884e8d"/>
    <ds:schemaRef ds:uri="e8914d33-25f1-4469-9ba5-0d81752105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1098</Words>
  <Application>Microsoft Office PowerPoint</Application>
  <PresentationFormat>Widescreen</PresentationFormat>
  <Paragraphs>190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Franklin Gothic Book</vt:lpstr>
      <vt:lpstr>Franklin Gothic Demi</vt:lpstr>
      <vt:lpstr>Segoe UI</vt:lpstr>
      <vt:lpstr>Wingdings</vt:lpstr>
      <vt:lpstr>Theme1</vt:lpstr>
      <vt:lpstr>Developing Tools to Help Your Consortium Fund Data-driven Strategies</vt:lpstr>
      <vt:lpstr>Agenda</vt:lpstr>
      <vt:lpstr>North Orange County Regional Consortium</vt:lpstr>
      <vt:lpstr>NOCRC Resource Allocation Process for CAEP Program Areas</vt:lpstr>
      <vt:lpstr>PowerPoint Presentation</vt:lpstr>
      <vt:lpstr>Goals</vt:lpstr>
      <vt:lpstr>PowerPoint Presentation</vt:lpstr>
      <vt:lpstr>Proposal Criterion: Background and Significance</vt:lpstr>
      <vt:lpstr>Proposal Criterion: Regionally Inclusive</vt:lpstr>
      <vt:lpstr>Proposal Criterion: Goals, Objectives, and Milestones</vt:lpstr>
      <vt:lpstr>Proposal Criterion: Implementation Plan</vt:lpstr>
      <vt:lpstr>Proposal Criterion: Data Collection Plan</vt:lpstr>
      <vt:lpstr>Proposal Criterion: Alignment with CAEP Metrics</vt:lpstr>
      <vt:lpstr>Proposal Criterion: Scalable</vt:lpstr>
      <vt:lpstr>PowerPoint Presentation</vt:lpstr>
      <vt:lpstr>Logic Model</vt:lpstr>
      <vt:lpstr>PowerPoint Presentation</vt:lpstr>
      <vt:lpstr>PowerPoint Presentation</vt:lpstr>
      <vt:lpstr>PowerPoint Presentation</vt:lpstr>
      <vt:lpstr>PowerPoint Presentation</vt:lpstr>
      <vt:lpstr>PowerPoint Presentation</vt:lpstr>
      <vt:lpstr>Evaluation Plan</vt:lpstr>
      <vt:lpstr>PowerPoint Presentation</vt:lpstr>
      <vt:lpstr>PowerPoint Presentation</vt:lpstr>
      <vt:lpstr>PowerPoint Presentation</vt:lpstr>
      <vt:lpstr>PowerPoint Presentation</vt:lpstr>
      <vt:lpstr>PowerPoint Presentation</vt:lpstr>
      <vt:lpstr>Timeline</vt:lpstr>
      <vt:lpstr>Additional Tools</vt:lpstr>
      <vt:lpstr>Lessons Learned</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Tools to Help Your Consortium Fund Data-driven Strategies</dc:title>
  <dc:creator>Harpreet Uppal</dc:creator>
  <cp:lastModifiedBy>Harpreet Uppal</cp:lastModifiedBy>
  <cp:revision>3</cp:revision>
  <dcterms:created xsi:type="dcterms:W3CDTF">2020-10-23T15:56:14Z</dcterms:created>
  <dcterms:modified xsi:type="dcterms:W3CDTF">2020-11-03T22:18:14Z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e74a8b24-57e0-4bce-9f43-87a43f6786f1</vt:lpwstr>
  </property>
  <property fmtid="{D5CDD505-2E9C-101B-9397-08002B2CF9AE}" pid="3" name="SlidoAppVersion">
    <vt:lpwstr>0.14.0.1020</vt:lpwstr>
  </property>
  <property fmtid="{D5CDD505-2E9C-101B-9397-08002B2CF9AE}" pid="4" name="ContentTypeId">
    <vt:lpwstr>0x010100EFBE0FB022A7BA46AAFC23DE062B4BE6</vt:lpwstr>
  </property>
</Properties>
</file>